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bookmarkIdSeed="3">
  <p:sldMasterIdLst>
    <p:sldMasterId id="2147483662" r:id="rId1"/>
  </p:sldMasterIdLst>
  <p:notesMasterIdLst>
    <p:notesMasterId r:id="rId33"/>
  </p:notesMasterIdLst>
  <p:sldIdLst>
    <p:sldId id="256" r:id="rId2"/>
    <p:sldId id="375" r:id="rId3"/>
    <p:sldId id="332" r:id="rId4"/>
    <p:sldId id="350" r:id="rId5"/>
    <p:sldId id="351" r:id="rId6"/>
    <p:sldId id="352" r:id="rId7"/>
    <p:sldId id="353" r:id="rId8"/>
    <p:sldId id="354" r:id="rId9"/>
    <p:sldId id="355" r:id="rId10"/>
    <p:sldId id="356" r:id="rId11"/>
    <p:sldId id="357" r:id="rId12"/>
    <p:sldId id="358" r:id="rId13"/>
    <p:sldId id="359" r:id="rId14"/>
    <p:sldId id="360" r:id="rId15"/>
    <p:sldId id="361" r:id="rId16"/>
    <p:sldId id="376" r:id="rId17"/>
    <p:sldId id="362" r:id="rId18"/>
    <p:sldId id="363" r:id="rId19"/>
    <p:sldId id="377" r:id="rId20"/>
    <p:sldId id="364" r:id="rId21"/>
    <p:sldId id="365" r:id="rId22"/>
    <p:sldId id="366" r:id="rId23"/>
    <p:sldId id="367" r:id="rId24"/>
    <p:sldId id="368" r:id="rId25"/>
    <p:sldId id="369" r:id="rId26"/>
    <p:sldId id="370" r:id="rId27"/>
    <p:sldId id="378" r:id="rId28"/>
    <p:sldId id="371" r:id="rId29"/>
    <p:sldId id="372" r:id="rId30"/>
    <p:sldId id="373" r:id="rId31"/>
    <p:sldId id="374" r:id="rId3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636" autoAdjust="0"/>
    <p:restoredTop sz="81250" autoAdjust="0"/>
  </p:normalViewPr>
  <p:slideViewPr>
    <p:cSldViewPr>
      <p:cViewPr varScale="1">
        <p:scale>
          <a:sx n="95" d="100"/>
          <a:sy n="95" d="100"/>
        </p:scale>
        <p:origin x="-1506" y="-108"/>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6422B10-FE80-4935-B9C9-55F2DE02CE53}" type="datetimeFigureOut">
              <a:rPr lang="en-US" smtClean="0"/>
              <a:t>1/9/2017</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9974C31-EB4A-4B21-8134-CB5741A1DC5F}" type="slidenum">
              <a:rPr lang="en-US" smtClean="0"/>
              <a:t>‹#›</a:t>
            </a:fld>
            <a:endParaRPr lang="en-US"/>
          </a:p>
        </p:txBody>
      </p:sp>
    </p:spTree>
    <p:extLst>
      <p:ext uri="{BB962C8B-B14F-4D97-AF65-F5344CB8AC3E}">
        <p14:creationId xmlns:p14="http://schemas.microsoft.com/office/powerpoint/2010/main" val="211314339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9974C31-EB4A-4B21-8134-CB5741A1DC5F}" type="slidenum">
              <a:rPr lang="en-US" smtClean="0"/>
              <a:t>1</a:t>
            </a:fld>
            <a:endParaRPr lang="en-US"/>
          </a:p>
        </p:txBody>
      </p:sp>
    </p:spTree>
    <p:extLst>
      <p:ext uri="{BB962C8B-B14F-4D97-AF65-F5344CB8AC3E}">
        <p14:creationId xmlns:p14="http://schemas.microsoft.com/office/powerpoint/2010/main" val="282919345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838200"/>
            <a:ext cx="3008313" cy="728310"/>
          </a:xfrm>
        </p:spPr>
        <p:txBody>
          <a:bodyPr anchor="b"/>
          <a:lstStyle>
            <a:lvl1pPr algn="l">
              <a:defRPr sz="2000" b="1"/>
            </a:lvl1pPr>
          </a:lstStyle>
          <a:p>
            <a:r>
              <a:rPr lang="en-US" smtClean="0"/>
              <a:t>Click to edit Master title style</a:t>
            </a:r>
            <a:endParaRPr lang="en-US" dirty="0"/>
          </a:p>
        </p:txBody>
      </p:sp>
      <p:sp>
        <p:nvSpPr>
          <p:cNvPr id="3" name="Content Placeholder 2"/>
          <p:cNvSpPr>
            <a:spLocks noGrp="1"/>
          </p:cNvSpPr>
          <p:nvPr>
            <p:ph idx="1"/>
          </p:nvPr>
        </p:nvSpPr>
        <p:spPr>
          <a:xfrm>
            <a:off x="3575050" y="838200"/>
            <a:ext cx="5111750" cy="528796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676400"/>
            <a:ext cx="3008313" cy="44497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
        <p:nvSpPr>
          <p:cNvPr id="8" name="Footer Placeholder 3"/>
          <p:cNvSpPr>
            <a:spLocks noGrp="1"/>
          </p:cNvSpPr>
          <p:nvPr>
            <p:ph type="ftr" sz="quarter" idx="11"/>
          </p:nvPr>
        </p:nvSpPr>
        <p:spPr>
          <a:xfrm>
            <a:off x="457200" y="6356350"/>
            <a:ext cx="7543800" cy="365125"/>
          </a:xfrm>
          <a:prstGeom prst="rect">
            <a:avLst/>
          </a:prstGeom>
        </p:spPr>
        <p:txBody>
          <a:bodyPr/>
          <a:lstStyle/>
          <a:p>
            <a:r>
              <a:rPr lang="en-US" smtClean="0"/>
              <a:t>Venkataraman &amp; Pinto, Operations Management, 1e. SAGE, 2018.</a:t>
            </a:r>
            <a:endParaRPr lang="en-US" dirty="0"/>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761999"/>
            <a:ext cx="5486400" cy="396557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
        <p:nvSpPr>
          <p:cNvPr id="8" name="Footer Placeholder 3"/>
          <p:cNvSpPr>
            <a:spLocks noGrp="1"/>
          </p:cNvSpPr>
          <p:nvPr>
            <p:ph type="ftr" sz="quarter" idx="11"/>
          </p:nvPr>
        </p:nvSpPr>
        <p:spPr>
          <a:xfrm>
            <a:off x="381000" y="6356350"/>
            <a:ext cx="7620000" cy="365125"/>
          </a:xfrm>
          <a:prstGeom prst="rect">
            <a:avLst/>
          </a:prstGeom>
        </p:spPr>
        <p:txBody>
          <a:bodyPr/>
          <a:lstStyle/>
          <a:p>
            <a:r>
              <a:rPr lang="en-US" smtClean="0"/>
              <a:t>Venkataraman &amp; Pinto, Operations Management, 1e. SAGE, 2018.</a:t>
            </a:r>
            <a:endParaRPr lang="en-US" dirty="0"/>
          </a:p>
        </p:txBody>
      </p:sp>
    </p:spTree>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1_Title Slide">
    <p:bg>
      <p:bgPr>
        <a:solidFill>
          <a:schemeClr val="accent1">
            <a:lumMod val="20000"/>
            <a:lumOff val="80000"/>
          </a:schemeClr>
        </a:solidFill>
        <a:effectLst/>
      </p:bgPr>
    </p:bg>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
        <p:nvSpPr>
          <p:cNvPr id="7" name="Footer Placeholder 3"/>
          <p:cNvSpPr>
            <a:spLocks noGrp="1"/>
          </p:cNvSpPr>
          <p:nvPr>
            <p:ph type="ftr" sz="quarter" idx="11"/>
          </p:nvPr>
        </p:nvSpPr>
        <p:spPr>
          <a:xfrm>
            <a:off x="990600" y="6356350"/>
            <a:ext cx="7010400" cy="365125"/>
          </a:xfrm>
        </p:spPr>
        <p:txBody>
          <a:bodyPr/>
          <a:lstStyle/>
          <a:p>
            <a:r>
              <a:rPr lang="en-US" smtClean="0"/>
              <a:t>Venkataraman &amp; Pinto, Operations Management, 1e. SAGE, 2018.</a:t>
            </a:r>
            <a:endParaRPr lang="en-US" dirty="0"/>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
        <p:nvSpPr>
          <p:cNvPr id="7" name="Footer Placeholder 3"/>
          <p:cNvSpPr>
            <a:spLocks noGrp="1"/>
          </p:cNvSpPr>
          <p:nvPr>
            <p:ph type="ftr" sz="quarter" idx="11"/>
          </p:nvPr>
        </p:nvSpPr>
        <p:spPr>
          <a:xfrm>
            <a:off x="990600" y="6356350"/>
            <a:ext cx="7010400" cy="365125"/>
          </a:xfrm>
        </p:spPr>
        <p:txBody>
          <a:bodyPr/>
          <a:lstStyle/>
          <a:p>
            <a:r>
              <a:rPr lang="en-US" smtClean="0"/>
              <a:t>Venkataraman &amp; Pinto, Operations Management, 1e. SAGE, 2018.</a:t>
            </a:r>
            <a:endParaRPr lang="en-US" dirty="0"/>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obj"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990600" y="304800"/>
            <a:ext cx="7696200" cy="1143000"/>
          </a:xfrm>
        </p:spPr>
        <p:txBody>
          <a:bodyPr/>
          <a:lstStyle/>
          <a:p>
            <a:r>
              <a:rPr lang="en-US" smtClean="0"/>
              <a:t>Click to edit Master title style</a:t>
            </a:r>
            <a:endParaRPr lang="en-US" dirty="0"/>
          </a:p>
        </p:txBody>
      </p:sp>
      <p:sp>
        <p:nvSpPr>
          <p:cNvPr id="3" name="Content Placeholder 2"/>
          <p:cNvSpPr>
            <a:spLocks noGrp="1"/>
          </p:cNvSpPr>
          <p:nvPr>
            <p:ph idx="1"/>
          </p:nvPr>
        </p:nvSpPr>
        <p:spPr>
          <a:xfrm>
            <a:off x="990600" y="1676400"/>
            <a:ext cx="7696200" cy="44497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
        <p:nvSpPr>
          <p:cNvPr id="7" name="Rectangle 6"/>
          <p:cNvSpPr/>
          <p:nvPr/>
        </p:nvSpPr>
        <p:spPr>
          <a:xfrm>
            <a:off x="0" y="0"/>
            <a:ext cx="609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ooter Placeholder 3"/>
          <p:cNvSpPr>
            <a:spLocks noGrp="1"/>
          </p:cNvSpPr>
          <p:nvPr>
            <p:ph type="ftr" sz="quarter" idx="11"/>
          </p:nvPr>
        </p:nvSpPr>
        <p:spPr>
          <a:xfrm>
            <a:off x="990600" y="6356350"/>
            <a:ext cx="7010400" cy="365125"/>
          </a:xfrm>
          <a:prstGeom prst="rect">
            <a:avLst/>
          </a:prstGeom>
        </p:spPr>
        <p:txBody>
          <a:bodyPr/>
          <a:lstStyle/>
          <a:p>
            <a:r>
              <a:rPr lang="en-US" smtClean="0"/>
              <a:t>Venkataraman &amp; Pinto, Operations Management, 1e. SAGE, 2018.</a:t>
            </a:r>
            <a:endParaRPr lang="en-US" dirty="0"/>
          </a:p>
        </p:txBody>
      </p:sp>
    </p:spTree>
    <p:extLst>
      <p:ext uri="{BB962C8B-B14F-4D97-AF65-F5344CB8AC3E}">
        <p14:creationId xmlns:p14="http://schemas.microsoft.com/office/powerpoint/2010/main" val="1240290101"/>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Section Header">
    <p:spTree>
      <p:nvGrpSpPr>
        <p:cNvPr id="1" name=""/>
        <p:cNvGrpSpPr/>
        <p:nvPr/>
      </p:nvGrpSpPr>
      <p:grpSpPr>
        <a:xfrm>
          <a:off x="0" y="0"/>
          <a:ext cx="0" cy="0"/>
          <a:chOff x="0" y="0"/>
          <a:chExt cx="0" cy="0"/>
        </a:xfrm>
      </p:grpSpPr>
      <p:sp>
        <p:nvSpPr>
          <p:cNvPr id="4" name="Rectangle 3"/>
          <p:cNvSpPr/>
          <p:nvPr/>
        </p:nvSpPr>
        <p:spPr>
          <a:xfrm>
            <a:off x="0" y="-228600"/>
            <a:ext cx="9144000" cy="685800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722313" y="914400"/>
            <a:ext cx="7772400" cy="1362075"/>
          </a:xfrm>
        </p:spPr>
        <p:txBody>
          <a:bodyPr anchor="t"/>
          <a:lstStyle>
            <a:lvl1pPr algn="l">
              <a:defRPr sz="4000" b="1" cap="all">
                <a:solidFill>
                  <a:schemeClr val="tx1"/>
                </a:solidFill>
              </a:defRPr>
            </a:lvl1pPr>
          </a:lstStyle>
          <a:p>
            <a:r>
              <a:rPr lang="en-US" smtClean="0"/>
              <a:t>Click to edit Master title style</a:t>
            </a:r>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
        <p:nvSpPr>
          <p:cNvPr id="7" name="Footer Placeholder 3"/>
          <p:cNvSpPr>
            <a:spLocks noGrp="1"/>
          </p:cNvSpPr>
          <p:nvPr>
            <p:ph type="ftr" sz="quarter" idx="11"/>
          </p:nvPr>
        </p:nvSpPr>
        <p:spPr>
          <a:xfrm>
            <a:off x="722313" y="6356350"/>
            <a:ext cx="7278687" cy="365125"/>
          </a:xfrm>
          <a:prstGeom prst="rect">
            <a:avLst/>
          </a:prstGeom>
        </p:spPr>
        <p:txBody>
          <a:bodyPr/>
          <a:lstStyle/>
          <a:p>
            <a:r>
              <a:rPr lang="en-US" smtClean="0"/>
              <a:t>Venkataraman &amp; Pinto, Operations Management, 1e. SAGE, 2018.</a:t>
            </a:r>
            <a:endParaRPr lang="en-US" dirty="0"/>
          </a:p>
        </p:txBody>
      </p:sp>
      <p:pic>
        <p:nvPicPr>
          <p:cNvPr id="2051"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3581400"/>
            <a:ext cx="9144000" cy="331957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2133600"/>
            <a:ext cx="4038600" cy="39925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2133600"/>
            <a:ext cx="4038600" cy="39925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
        <p:nvSpPr>
          <p:cNvPr id="8" name="Footer Placeholder 3"/>
          <p:cNvSpPr>
            <a:spLocks noGrp="1"/>
          </p:cNvSpPr>
          <p:nvPr>
            <p:ph type="ftr" sz="quarter" idx="11"/>
          </p:nvPr>
        </p:nvSpPr>
        <p:spPr>
          <a:xfrm>
            <a:off x="457200" y="6356350"/>
            <a:ext cx="7543800" cy="365125"/>
          </a:xfrm>
          <a:prstGeom prst="rect">
            <a:avLst/>
          </a:prstGeom>
        </p:spPr>
        <p:txBody>
          <a:bodyPr/>
          <a:lstStyle/>
          <a:p>
            <a:r>
              <a:rPr lang="en-US" smtClean="0"/>
              <a:t>Venkataraman &amp; Pinto, Operations Management, 1e. SAGE, 2018.</a:t>
            </a:r>
            <a:endParaRPr lang="en-US" dirty="0"/>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2027238"/>
            <a:ext cx="4040188" cy="563562"/>
          </a:xfrm>
        </p:spPr>
        <p:txBody>
          <a:bodyPr anchor="b">
            <a:normAutofit/>
          </a:bodyPr>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590799"/>
            <a:ext cx="4040188" cy="35353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2027238"/>
            <a:ext cx="4041775" cy="563562"/>
          </a:xfrm>
        </p:spPr>
        <p:txBody>
          <a:bodyPr anchor="b">
            <a:normAutofit/>
          </a:bodyPr>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590799"/>
            <a:ext cx="4041775" cy="35353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
        <p:nvSpPr>
          <p:cNvPr id="10" name="Footer Placeholder 3"/>
          <p:cNvSpPr>
            <a:spLocks noGrp="1"/>
          </p:cNvSpPr>
          <p:nvPr>
            <p:ph type="ftr" sz="quarter" idx="11"/>
          </p:nvPr>
        </p:nvSpPr>
        <p:spPr>
          <a:xfrm>
            <a:off x="457200" y="6356350"/>
            <a:ext cx="7543800" cy="365125"/>
          </a:xfrm>
          <a:prstGeom prst="rect">
            <a:avLst/>
          </a:prstGeom>
        </p:spPr>
        <p:txBody>
          <a:bodyPr/>
          <a:lstStyle/>
          <a:p>
            <a:r>
              <a:rPr lang="en-US" smtClean="0"/>
              <a:t>Venkataraman &amp; Pinto, Operations Management, 1e. SAGE, 2018.</a:t>
            </a:r>
            <a:endParaRPr lang="en-US" dirty="0"/>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
        <p:nvSpPr>
          <p:cNvPr id="6" name="Footer Placeholder 3"/>
          <p:cNvSpPr>
            <a:spLocks noGrp="1"/>
          </p:cNvSpPr>
          <p:nvPr>
            <p:ph type="ftr" sz="quarter" idx="11"/>
          </p:nvPr>
        </p:nvSpPr>
        <p:spPr>
          <a:xfrm>
            <a:off x="457200" y="6356350"/>
            <a:ext cx="7543800" cy="365125"/>
          </a:xfrm>
          <a:prstGeom prst="rect">
            <a:avLst/>
          </a:prstGeom>
        </p:spPr>
        <p:txBody>
          <a:bodyPr/>
          <a:lstStyle/>
          <a:p>
            <a:r>
              <a:rPr lang="en-US" smtClean="0"/>
              <a:t>Venkataraman &amp; Pinto, Operations Management, 1e. SAGE, 2018.</a:t>
            </a:r>
            <a:endParaRPr lang="en-US" dirty="0"/>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
        <p:nvSpPr>
          <p:cNvPr id="5" name="Footer Placeholder 3"/>
          <p:cNvSpPr>
            <a:spLocks noGrp="1"/>
          </p:cNvSpPr>
          <p:nvPr>
            <p:ph type="ftr" sz="quarter" idx="11"/>
          </p:nvPr>
        </p:nvSpPr>
        <p:spPr>
          <a:xfrm>
            <a:off x="457200" y="6356350"/>
            <a:ext cx="7543800" cy="365125"/>
          </a:xfrm>
          <a:prstGeom prst="rect">
            <a:avLst/>
          </a:prstGeom>
        </p:spPr>
        <p:txBody>
          <a:bodyPr/>
          <a:lstStyle/>
          <a:p>
            <a:r>
              <a:rPr lang="en-US" smtClean="0"/>
              <a:t>Venkataraman &amp; Pinto, Operations Management, 1e. SAGE, 2018.</a:t>
            </a:r>
            <a:endParaRPr lang="en-US" dirty="0"/>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
        <p:nvSpPr>
          <p:cNvPr id="2" name="Footer Placeholder 3"/>
          <p:cNvSpPr>
            <a:spLocks noGrp="1"/>
          </p:cNvSpPr>
          <p:nvPr>
            <p:ph type="ftr" sz="quarter" idx="11"/>
          </p:nvPr>
        </p:nvSpPr>
        <p:spPr>
          <a:xfrm>
            <a:off x="609600" y="6356350"/>
            <a:ext cx="7391400" cy="365125"/>
          </a:xfrm>
          <a:prstGeom prst="rect">
            <a:avLst/>
          </a:prstGeom>
        </p:spPr>
        <p:txBody>
          <a:bodyPr/>
          <a:lstStyle/>
          <a:p>
            <a:r>
              <a:rPr lang="en-US" smtClean="0"/>
              <a:t>Venkataraman &amp; Pinto, Operations Management, 1e. SAGE, 2018.</a:t>
            </a:r>
            <a:endParaRPr lang="en-US" dirty="0"/>
          </a:p>
        </p:txBody>
      </p:sp>
    </p:spTree>
    <p:extLst>
      <p:ext uri="{BB962C8B-B14F-4D97-AF65-F5344CB8AC3E}">
        <p14:creationId xmlns:p14="http://schemas.microsoft.com/office/powerpoint/2010/main" val="206536769"/>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838200"/>
            <a:ext cx="8229600" cy="114300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2133600"/>
            <a:ext cx="8229600" cy="39925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Slide Number Placeholder 5"/>
          <p:cNvSpPr>
            <a:spLocks noGrp="1"/>
          </p:cNvSpPr>
          <p:nvPr>
            <p:ph type="sldNum" sz="quarter" idx="4"/>
          </p:nvPr>
        </p:nvSpPr>
        <p:spPr>
          <a:xfrm>
            <a:off x="8229600" y="6356350"/>
            <a:ext cx="457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dirty="0"/>
          </a:p>
        </p:txBody>
      </p:sp>
      <p:sp>
        <p:nvSpPr>
          <p:cNvPr id="7" name="Rectangle 6"/>
          <p:cNvSpPr/>
          <p:nvPr/>
        </p:nvSpPr>
        <p:spPr>
          <a:xfrm>
            <a:off x="0" y="0"/>
            <a:ext cx="9144000" cy="6096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ooter Placeholder 3"/>
          <p:cNvSpPr>
            <a:spLocks noGrp="1"/>
          </p:cNvSpPr>
          <p:nvPr>
            <p:ph type="ftr" sz="quarter" idx="3"/>
          </p:nvPr>
        </p:nvSpPr>
        <p:spPr>
          <a:xfrm>
            <a:off x="457200" y="6356350"/>
            <a:ext cx="7543800" cy="365125"/>
          </a:xfrm>
          <a:prstGeom prst="rect">
            <a:avLst/>
          </a:prstGeom>
        </p:spPr>
        <p:txBody>
          <a:bodyPr/>
          <a:lstStyle>
            <a:lvl1pPr>
              <a:defRPr lang="en-US" sz="1100" kern="1200" dirty="0" smtClean="0">
                <a:solidFill>
                  <a:schemeClr val="tx1">
                    <a:tint val="75000"/>
                  </a:schemeClr>
                </a:solidFill>
                <a:latin typeface="+mn-lt"/>
                <a:ea typeface="+mn-ea"/>
                <a:cs typeface="+mn-cs"/>
              </a:defRPr>
            </a:lvl1pPr>
          </a:lstStyle>
          <a:p>
            <a:r>
              <a:rPr lang="en-US" smtClean="0"/>
              <a:t>Venkataraman &amp; Pinto, Operations Management, 1e. SAGE, 2018.</a:t>
            </a:r>
            <a:endParaRPr lang="en-US" dirty="0"/>
          </a:p>
        </p:txBody>
      </p:sp>
      <p:sp>
        <p:nvSpPr>
          <p:cNvPr id="8" name="Rectangle 7"/>
          <p:cNvSpPr/>
          <p:nvPr userDrawn="1"/>
        </p:nvSpPr>
        <p:spPr>
          <a:xfrm>
            <a:off x="0" y="0"/>
            <a:ext cx="9144000" cy="609600"/>
          </a:xfrm>
          <a:prstGeom prst="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 bg1="lt1" tx1="dk1" bg2="lt2" tx2="dk2" accent1="accent1" accent2="accent2" accent3="accent3" accent4="accent4" accent5="accent5" accent6="accent6" hlink="hlink" folHlink="folHlink"/>
  <p:sldLayoutIdLst>
    <p:sldLayoutId id="2147483663" r:id="rId1"/>
    <p:sldLayoutId id="2147483664" r:id="rId2"/>
    <p:sldLayoutId id="2147483665" r:id="rId3"/>
    <p:sldLayoutId id="2147483666" r:id="rId4"/>
    <p:sldLayoutId id="2147483667" r:id="rId5"/>
    <p:sldLayoutId id="2147483668" r:id="rId6"/>
    <p:sldLayoutId id="2147483669" r:id="rId7"/>
    <p:sldLayoutId id="2147483670" r:id="rId8"/>
    <p:sldLayoutId id="2147483671" r:id="rId9"/>
    <p:sldLayoutId id="2147483672" r:id="rId10"/>
    <p:sldLayoutId id="2147483673" r:id="rId11"/>
    <p:sldLayoutId id="2147483649" r:id="rId12"/>
  </p:sldLayoutIdLst>
  <p:timing>
    <p:tnLst>
      <p:par>
        <p:cTn id="1" dur="indefinite" restart="never" nodeType="tmRoot"/>
      </p:par>
    </p:tnLst>
  </p:timing>
  <p:hf hdr="0" dt="0"/>
  <p:txStyles>
    <p:titleStyle>
      <a:lvl1pPr algn="ctr" defTabSz="914400" rtl="0" eaLnBrk="1" latinLnBrk="0" hangingPunct="1">
        <a:spcBef>
          <a:spcPct val="0"/>
        </a:spcBef>
        <a:buNone/>
        <a:defRPr sz="4400" kern="1200">
          <a:solidFill>
            <a:schemeClr val="tx2"/>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56500893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76200"/>
            <a:ext cx="7696200" cy="1143000"/>
          </a:xfrm>
        </p:spPr>
        <p:txBody>
          <a:bodyPr>
            <a:noAutofit/>
          </a:bodyPr>
          <a:lstStyle/>
          <a:p>
            <a:r>
              <a:rPr lang="en-US" sz="2400" dirty="0"/>
              <a:t>Technique for Making Decisions </a:t>
            </a:r>
            <a:r>
              <a:rPr lang="en-US" sz="2400" dirty="0" smtClean="0"/>
              <a:t>Under </a:t>
            </a:r>
            <a:r>
              <a:rPr lang="en-US" sz="2400" dirty="0"/>
              <a:t>Certainty </a:t>
            </a:r>
          </a:p>
        </p:txBody>
      </p:sp>
      <p:sp>
        <p:nvSpPr>
          <p:cNvPr id="7" name="Content Placeholder 6"/>
          <p:cNvSpPr>
            <a:spLocks noGrp="1"/>
          </p:cNvSpPr>
          <p:nvPr>
            <p:ph idx="1"/>
          </p:nvPr>
        </p:nvSpPr>
        <p:spPr>
          <a:xfrm>
            <a:off x="990600" y="1219200"/>
            <a:ext cx="7696200" cy="5029200"/>
          </a:xfrm>
        </p:spPr>
        <p:txBody>
          <a:bodyPr>
            <a:noAutofit/>
          </a:bodyPr>
          <a:lstStyle/>
          <a:p>
            <a:r>
              <a:rPr lang="en-US" sz="2400" dirty="0" smtClean="0"/>
              <a:t>First</a:t>
            </a:r>
            <a:r>
              <a:rPr lang="en-US" sz="2400" dirty="0"/>
              <a:t>, let’s treat Pegasus Textiles’ dilemma </a:t>
            </a:r>
            <a:r>
              <a:rPr lang="en-US" sz="2400" dirty="0" smtClean="0"/>
              <a:t>at the </a:t>
            </a:r>
            <a:r>
              <a:rPr lang="en-US" sz="2400" dirty="0"/>
              <a:t>conditions of certainty.  </a:t>
            </a:r>
            <a:endParaRPr lang="en-US" sz="2400" dirty="0" smtClean="0"/>
          </a:p>
          <a:p>
            <a:r>
              <a:rPr lang="en-US" sz="2400" dirty="0" smtClean="0"/>
              <a:t>In </a:t>
            </a:r>
            <a:r>
              <a:rPr lang="en-US" sz="2400" dirty="0"/>
              <a:t>other words, we know with certainty what the state nature is going to be. Since we know this, we simply choose the alternative in the matrix with the highest payoff for that state of nature. </a:t>
            </a:r>
            <a:endParaRPr lang="en-US" sz="2400" dirty="0" smtClean="0"/>
          </a:p>
          <a:p>
            <a:r>
              <a:rPr lang="en-US" sz="2400" dirty="0" smtClean="0"/>
              <a:t>If </a:t>
            </a:r>
            <a:r>
              <a:rPr lang="en-US" sz="2400" dirty="0"/>
              <a:t>we know the demand </a:t>
            </a:r>
            <a:r>
              <a:rPr lang="en-US" sz="2400" dirty="0" smtClean="0"/>
              <a:t>will </a:t>
            </a:r>
            <a:r>
              <a:rPr lang="en-US" sz="2400" dirty="0"/>
              <a:t>be low, we will expand the existing factory because doing so will result in the highest payoff ($3 million) for this state of nature. </a:t>
            </a:r>
            <a:endParaRPr lang="en-US" sz="2400" dirty="0" smtClean="0"/>
          </a:p>
          <a:p>
            <a:r>
              <a:rPr lang="en-US" sz="2400" dirty="0" smtClean="0"/>
              <a:t>By </a:t>
            </a:r>
            <a:r>
              <a:rPr lang="en-US" sz="2400" dirty="0"/>
              <a:t>contrast, if we know that the demand will be high, then we will build a large factory, which will result in a payoff of $10 million.</a:t>
            </a:r>
          </a:p>
        </p:txBody>
      </p:sp>
      <p:sp>
        <p:nvSpPr>
          <p:cNvPr id="5" name="Slide Number Placeholder 4"/>
          <p:cNvSpPr>
            <a:spLocks noGrp="1"/>
          </p:cNvSpPr>
          <p:nvPr>
            <p:ph type="sldNum" sz="quarter" idx="12"/>
          </p:nvPr>
        </p:nvSpPr>
        <p:spPr/>
        <p:txBody>
          <a:bodyPr/>
          <a:lstStyle/>
          <a:p>
            <a:fld id="{B6F15528-21DE-4FAA-801E-634DDDAF4B2B}" type="slidenum">
              <a:rPr lang="en-US" smtClean="0"/>
              <a:pPr/>
              <a:t>10</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spTree>
    <p:extLst>
      <p:ext uri="{BB962C8B-B14F-4D97-AF65-F5344CB8AC3E}">
        <p14:creationId xmlns:p14="http://schemas.microsoft.com/office/powerpoint/2010/main" val="285702807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76200"/>
            <a:ext cx="7696200" cy="1143000"/>
          </a:xfrm>
        </p:spPr>
        <p:txBody>
          <a:bodyPr>
            <a:noAutofit/>
          </a:bodyPr>
          <a:lstStyle/>
          <a:p>
            <a:r>
              <a:rPr lang="en-US" sz="2400" dirty="0"/>
              <a:t>Techniques for Making Decisions </a:t>
            </a:r>
            <a:r>
              <a:rPr lang="en-US" sz="2400" dirty="0" smtClean="0"/>
              <a:t>Under </a:t>
            </a:r>
            <a:r>
              <a:rPr lang="en-US" sz="2400" dirty="0"/>
              <a:t>Uncertainty (The Laplace Criterion)</a:t>
            </a:r>
          </a:p>
        </p:txBody>
      </p:sp>
      <p:sp>
        <p:nvSpPr>
          <p:cNvPr id="7" name="Content Placeholder 6"/>
          <p:cNvSpPr>
            <a:spLocks noGrp="1"/>
          </p:cNvSpPr>
          <p:nvPr>
            <p:ph idx="1"/>
          </p:nvPr>
        </p:nvSpPr>
        <p:spPr>
          <a:xfrm>
            <a:off x="990600" y="1219200"/>
            <a:ext cx="7696200" cy="5029200"/>
          </a:xfrm>
        </p:spPr>
        <p:txBody>
          <a:bodyPr>
            <a:noAutofit/>
          </a:bodyPr>
          <a:lstStyle/>
          <a:p>
            <a:r>
              <a:rPr lang="en-US" sz="2400" dirty="0" smtClean="0"/>
              <a:t>According to the Laplace criterion, if the probabilities of the states of nature are unknown, we should assume they are equal, and the different decision alternatives should be evaluated using the expected value of their payoffs.</a:t>
            </a:r>
          </a:p>
          <a:p>
            <a:r>
              <a:rPr lang="en-US" sz="2400" dirty="0" smtClean="0"/>
              <a:t>The expected value is the weighted average of the values of all possible outcomes of the decision.</a:t>
            </a:r>
          </a:p>
          <a:p>
            <a:r>
              <a:rPr lang="en-US" sz="2400" dirty="0" smtClean="0"/>
              <a:t>The expected value is the average payoff that would be realized if the decision were to be repeated many times. The weights used are the probabilities associated with the various states of nature. </a:t>
            </a:r>
          </a:p>
        </p:txBody>
      </p:sp>
      <p:sp>
        <p:nvSpPr>
          <p:cNvPr id="5" name="Slide Number Placeholder 4"/>
          <p:cNvSpPr>
            <a:spLocks noGrp="1"/>
          </p:cNvSpPr>
          <p:nvPr>
            <p:ph type="sldNum" sz="quarter" idx="12"/>
          </p:nvPr>
        </p:nvSpPr>
        <p:spPr/>
        <p:txBody>
          <a:bodyPr/>
          <a:lstStyle/>
          <a:p>
            <a:fld id="{B6F15528-21DE-4FAA-801E-634DDDAF4B2B}" type="slidenum">
              <a:rPr lang="en-US" smtClean="0"/>
              <a:pPr/>
              <a:t>11</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spTree>
    <p:extLst>
      <p:ext uri="{BB962C8B-B14F-4D97-AF65-F5344CB8AC3E}">
        <p14:creationId xmlns:p14="http://schemas.microsoft.com/office/powerpoint/2010/main" val="174042012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76200"/>
            <a:ext cx="7696200" cy="1143000"/>
          </a:xfrm>
        </p:spPr>
        <p:txBody>
          <a:bodyPr>
            <a:noAutofit/>
          </a:bodyPr>
          <a:lstStyle/>
          <a:p>
            <a:r>
              <a:rPr lang="en-US" sz="2400" dirty="0"/>
              <a:t>The </a:t>
            </a:r>
            <a:r>
              <a:rPr lang="en-US" sz="2400" dirty="0" err="1"/>
              <a:t>Maximin</a:t>
            </a:r>
            <a:r>
              <a:rPr lang="en-US" sz="2400" dirty="0"/>
              <a:t> Criterion	</a:t>
            </a:r>
          </a:p>
        </p:txBody>
      </p:sp>
      <p:sp>
        <p:nvSpPr>
          <p:cNvPr id="7" name="Content Placeholder 6"/>
          <p:cNvSpPr>
            <a:spLocks noGrp="1"/>
          </p:cNvSpPr>
          <p:nvPr>
            <p:ph idx="1"/>
          </p:nvPr>
        </p:nvSpPr>
        <p:spPr>
          <a:xfrm>
            <a:off x="990600" y="4419600"/>
            <a:ext cx="7696200" cy="1828800"/>
          </a:xfrm>
        </p:spPr>
        <p:txBody>
          <a:bodyPr>
            <a:noAutofit/>
          </a:bodyPr>
          <a:lstStyle/>
          <a:p>
            <a:r>
              <a:rPr lang="en-US" sz="2000" dirty="0" smtClean="0"/>
              <a:t>The </a:t>
            </a:r>
            <a:r>
              <a:rPr lang="en-US" sz="2000" dirty="0"/>
              <a:t>decision that should be made based on the </a:t>
            </a:r>
            <a:r>
              <a:rPr lang="en-US" sz="2000" dirty="0" err="1"/>
              <a:t>maximin</a:t>
            </a:r>
            <a:r>
              <a:rPr lang="en-US" sz="2000" dirty="0"/>
              <a:t> criterion is to expand the current factory because $3 million is the maximum of the minimum payoffs shown in the last </a:t>
            </a:r>
            <a:r>
              <a:rPr lang="en-US" sz="2000" dirty="0" smtClean="0"/>
              <a:t>column; that </a:t>
            </a:r>
            <a:r>
              <a:rPr lang="en-US" sz="2000" dirty="0"/>
              <a:t>is, this amount is the best of the worst payoffs</a:t>
            </a:r>
            <a:r>
              <a:rPr lang="en-US" sz="2000" dirty="0" smtClean="0"/>
              <a:t>.</a:t>
            </a:r>
            <a:endParaRPr lang="en-US" sz="2000"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12</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21895" y="1600199"/>
            <a:ext cx="8245556" cy="25146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10274563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76200"/>
            <a:ext cx="7696200" cy="1143000"/>
          </a:xfrm>
        </p:spPr>
        <p:txBody>
          <a:bodyPr>
            <a:noAutofit/>
          </a:bodyPr>
          <a:lstStyle/>
          <a:p>
            <a:r>
              <a:rPr lang="en-US" sz="2400" dirty="0"/>
              <a:t>The Maximax Criteria</a:t>
            </a:r>
          </a:p>
        </p:txBody>
      </p:sp>
      <p:sp>
        <p:nvSpPr>
          <p:cNvPr id="7" name="Content Placeholder 6"/>
          <p:cNvSpPr>
            <a:spLocks noGrp="1"/>
          </p:cNvSpPr>
          <p:nvPr>
            <p:ph idx="1"/>
          </p:nvPr>
        </p:nvSpPr>
        <p:spPr>
          <a:xfrm>
            <a:off x="990600" y="1219200"/>
            <a:ext cx="7696200" cy="1752600"/>
          </a:xfrm>
        </p:spPr>
        <p:txBody>
          <a:bodyPr>
            <a:noAutofit/>
          </a:bodyPr>
          <a:lstStyle/>
          <a:p>
            <a:r>
              <a:rPr lang="en-US" sz="2400" dirty="0" smtClean="0"/>
              <a:t>The </a:t>
            </a:r>
            <a:r>
              <a:rPr lang="en-US" sz="2400" dirty="0" err="1"/>
              <a:t>maximax</a:t>
            </a:r>
            <a:r>
              <a:rPr lang="en-US" sz="2400" dirty="0"/>
              <a:t> criteria is the exact opposite approach of the </a:t>
            </a:r>
            <a:r>
              <a:rPr lang="en-US" sz="2400" dirty="0" err="1"/>
              <a:t>maximin</a:t>
            </a:r>
            <a:r>
              <a:rPr lang="en-US" sz="2400" dirty="0"/>
              <a:t> criterion. </a:t>
            </a:r>
            <a:endParaRPr lang="en-US" sz="2400" dirty="0" smtClean="0"/>
          </a:p>
          <a:p>
            <a:r>
              <a:rPr lang="en-US" sz="2400" dirty="0" smtClean="0"/>
              <a:t>In </a:t>
            </a:r>
            <a:r>
              <a:rPr lang="en-US" sz="2400" dirty="0"/>
              <a:t>this </a:t>
            </a:r>
            <a:r>
              <a:rPr lang="en-US" sz="2400" dirty="0" smtClean="0"/>
              <a:t>case, </a:t>
            </a:r>
            <a:r>
              <a:rPr lang="en-US" sz="2400" dirty="0"/>
              <a:t>the decision maker is optimistic about the future events and their outcomes. </a:t>
            </a:r>
            <a:endParaRPr lang="en-US" sz="2400" dirty="0" smtClean="0"/>
          </a:p>
        </p:txBody>
      </p:sp>
      <p:sp>
        <p:nvSpPr>
          <p:cNvPr id="5" name="Slide Number Placeholder 4"/>
          <p:cNvSpPr>
            <a:spLocks noGrp="1"/>
          </p:cNvSpPr>
          <p:nvPr>
            <p:ph type="sldNum" sz="quarter" idx="12"/>
          </p:nvPr>
        </p:nvSpPr>
        <p:spPr/>
        <p:txBody>
          <a:bodyPr/>
          <a:lstStyle/>
          <a:p>
            <a:fld id="{B6F15528-21DE-4FAA-801E-634DDDAF4B2B}" type="slidenum">
              <a:rPr lang="en-US" smtClean="0"/>
              <a:pPr/>
              <a:t>13</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2000" y="2971800"/>
            <a:ext cx="8226425" cy="245091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60677013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76200"/>
            <a:ext cx="7696200" cy="1143000"/>
          </a:xfrm>
        </p:spPr>
        <p:txBody>
          <a:bodyPr>
            <a:noAutofit/>
          </a:bodyPr>
          <a:lstStyle/>
          <a:p>
            <a:r>
              <a:rPr lang="en-US" sz="2400" dirty="0"/>
              <a:t>The </a:t>
            </a:r>
            <a:r>
              <a:rPr lang="en-US" sz="2400" dirty="0" err="1"/>
              <a:t>Hurwicz</a:t>
            </a:r>
            <a:r>
              <a:rPr lang="en-US" sz="2400" dirty="0"/>
              <a:t> Criterion</a:t>
            </a:r>
          </a:p>
        </p:txBody>
      </p:sp>
      <p:sp>
        <p:nvSpPr>
          <p:cNvPr id="7" name="Content Placeholder 6"/>
          <p:cNvSpPr>
            <a:spLocks noGrp="1"/>
          </p:cNvSpPr>
          <p:nvPr>
            <p:ph idx="1"/>
          </p:nvPr>
        </p:nvSpPr>
        <p:spPr>
          <a:xfrm>
            <a:off x="990600" y="1219200"/>
            <a:ext cx="7696200" cy="1676400"/>
          </a:xfrm>
        </p:spPr>
        <p:txBody>
          <a:bodyPr>
            <a:noAutofit/>
          </a:bodyPr>
          <a:lstStyle/>
          <a:p>
            <a:r>
              <a:rPr lang="en-US" sz="2400" dirty="0" smtClean="0"/>
              <a:t>The </a:t>
            </a:r>
            <a:r>
              <a:rPr lang="en-US" sz="2400" dirty="0" err="1"/>
              <a:t>Hurwicz</a:t>
            </a:r>
            <a:r>
              <a:rPr lang="en-US" sz="2400" dirty="0"/>
              <a:t> criterion is a decision-making approach that attempts to find a compromise between the two extremes posed by the pessimistic </a:t>
            </a:r>
            <a:r>
              <a:rPr lang="en-US" sz="2400" dirty="0" err="1"/>
              <a:t>maximin</a:t>
            </a:r>
            <a:r>
              <a:rPr lang="en-US" sz="2400" dirty="0"/>
              <a:t> criterion and the optimistic </a:t>
            </a:r>
            <a:r>
              <a:rPr lang="en-US" sz="2400" dirty="0" err="1"/>
              <a:t>maximax</a:t>
            </a:r>
            <a:r>
              <a:rPr lang="en-US" sz="2400" dirty="0"/>
              <a:t> criterion</a:t>
            </a:r>
            <a:r>
              <a:rPr lang="en-US" sz="2400" dirty="0" smtClean="0"/>
              <a:t>.</a:t>
            </a:r>
            <a:endParaRPr lang="en-US" sz="2400" dirty="0" smtClean="0"/>
          </a:p>
        </p:txBody>
      </p:sp>
      <p:sp>
        <p:nvSpPr>
          <p:cNvPr id="5" name="Slide Number Placeholder 4"/>
          <p:cNvSpPr>
            <a:spLocks noGrp="1"/>
          </p:cNvSpPr>
          <p:nvPr>
            <p:ph type="sldNum" sz="quarter" idx="12"/>
          </p:nvPr>
        </p:nvSpPr>
        <p:spPr/>
        <p:txBody>
          <a:bodyPr/>
          <a:lstStyle/>
          <a:p>
            <a:fld id="{B6F15528-21DE-4FAA-801E-634DDDAF4B2B}" type="slidenum">
              <a:rPr lang="en-US" smtClean="0"/>
              <a:pPr/>
              <a:t>14</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38200" y="2895600"/>
            <a:ext cx="8220389" cy="273092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74265822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29308"/>
            <a:ext cx="7696200" cy="685800"/>
          </a:xfrm>
        </p:spPr>
        <p:txBody>
          <a:bodyPr>
            <a:noAutofit/>
          </a:bodyPr>
          <a:lstStyle/>
          <a:p>
            <a:r>
              <a:rPr lang="en-US" sz="2400" dirty="0"/>
              <a:t>The Minimax Regret Criterion</a:t>
            </a:r>
          </a:p>
        </p:txBody>
      </p:sp>
      <p:sp>
        <p:nvSpPr>
          <p:cNvPr id="7" name="Content Placeholder 6"/>
          <p:cNvSpPr>
            <a:spLocks noGrp="1"/>
          </p:cNvSpPr>
          <p:nvPr>
            <p:ph idx="1"/>
          </p:nvPr>
        </p:nvSpPr>
        <p:spPr>
          <a:xfrm>
            <a:off x="990600" y="609600"/>
            <a:ext cx="7696200" cy="1295400"/>
          </a:xfrm>
        </p:spPr>
        <p:txBody>
          <a:bodyPr>
            <a:noAutofit/>
          </a:bodyPr>
          <a:lstStyle/>
          <a:p>
            <a:r>
              <a:rPr lang="en-US" sz="1800" dirty="0" smtClean="0"/>
              <a:t>The </a:t>
            </a:r>
            <a:r>
              <a:rPr lang="en-US" sz="1800" dirty="0"/>
              <a:t>minimax regret criterion incorporates the concept of regret into decisions made under uncertainty. </a:t>
            </a:r>
            <a:endParaRPr lang="en-US" sz="1800" dirty="0" smtClean="0"/>
          </a:p>
          <a:p>
            <a:r>
              <a:rPr lang="en-US" sz="1800" dirty="0" smtClean="0"/>
              <a:t>“Regret</a:t>
            </a:r>
            <a:r>
              <a:rPr lang="en-US" sz="1800" dirty="0"/>
              <a:t>” in this context is the opportunity cost, or loss, to the decision maker for making a non-optimal decision for a given state of nature</a:t>
            </a:r>
            <a:r>
              <a:rPr lang="en-US" sz="1800" dirty="0" smtClean="0"/>
              <a:t>.</a:t>
            </a:r>
          </a:p>
          <a:p>
            <a:endParaRPr lang="en-US" sz="2400" dirty="0"/>
          </a:p>
        </p:txBody>
      </p:sp>
      <p:sp>
        <p:nvSpPr>
          <p:cNvPr id="5" name="Slide Number Placeholder 4"/>
          <p:cNvSpPr>
            <a:spLocks noGrp="1"/>
          </p:cNvSpPr>
          <p:nvPr>
            <p:ph type="sldNum" sz="quarter" idx="12"/>
          </p:nvPr>
        </p:nvSpPr>
        <p:spPr>
          <a:xfrm>
            <a:off x="8686800" y="6629400"/>
            <a:ext cx="457200" cy="248697"/>
          </a:xfrm>
        </p:spPr>
        <p:txBody>
          <a:bodyPr/>
          <a:lstStyle/>
          <a:p>
            <a:fld id="{B6F15528-21DE-4FAA-801E-634DDDAF4B2B}" type="slidenum">
              <a:rPr lang="en-US" smtClean="0"/>
              <a:pPr/>
              <a:t>15</a:t>
            </a:fld>
            <a:endParaRPr lang="en-US" dirty="0"/>
          </a:p>
        </p:txBody>
      </p:sp>
      <p:sp>
        <p:nvSpPr>
          <p:cNvPr id="8" name="Footer Placeholder 3"/>
          <p:cNvSpPr>
            <a:spLocks noGrp="1"/>
          </p:cNvSpPr>
          <p:nvPr>
            <p:ph type="ftr" sz="quarter" idx="11"/>
          </p:nvPr>
        </p:nvSpPr>
        <p:spPr>
          <a:xfrm>
            <a:off x="609600" y="6553200"/>
            <a:ext cx="7010400" cy="278842"/>
          </a:xfrm>
        </p:spPr>
        <p:txBody>
          <a:bodyPr/>
          <a:lstStyle/>
          <a:p>
            <a:r>
              <a:rPr lang="en-US" dirty="0" err="1" smtClean="0"/>
              <a:t>Venkataraman</a:t>
            </a:r>
            <a:r>
              <a:rPr lang="en-US" dirty="0" smtClean="0"/>
              <a:t> &amp; Pinto, Operations Management, 1e. SAGE, 2018.</a:t>
            </a:r>
            <a:endParaRPr lang="en-US" dirty="0"/>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14399" y="1828800"/>
            <a:ext cx="7884775" cy="239216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9"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14398" y="4186631"/>
            <a:ext cx="7884000" cy="229443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05095636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76200"/>
            <a:ext cx="7696200" cy="1143000"/>
          </a:xfrm>
        </p:spPr>
        <p:txBody>
          <a:bodyPr>
            <a:noAutofit/>
          </a:bodyPr>
          <a:lstStyle/>
          <a:p>
            <a:r>
              <a:rPr lang="en-US" sz="2400" dirty="0"/>
              <a:t>The Minimax Regret </a:t>
            </a:r>
            <a:r>
              <a:rPr lang="en-US" sz="2400" dirty="0" smtClean="0"/>
              <a:t>Criterion (Cont’d)</a:t>
            </a:r>
            <a:endParaRPr lang="en-US" sz="2400"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16</a:t>
            </a:fld>
            <a:endParaRPr lang="en-US"/>
          </a:p>
        </p:txBody>
      </p:sp>
      <p:sp>
        <p:nvSpPr>
          <p:cNvPr id="8" name="Footer Placeholder 3"/>
          <p:cNvSpPr>
            <a:spLocks noGrp="1"/>
          </p:cNvSpPr>
          <p:nvPr>
            <p:ph type="ftr" sz="quarter" idx="11"/>
          </p:nvPr>
        </p:nvSpPr>
        <p:spPr>
          <a:xfrm>
            <a:off x="609600" y="6476965"/>
            <a:ext cx="7010400" cy="365125"/>
          </a:xfrm>
        </p:spPr>
        <p:txBody>
          <a:bodyPr/>
          <a:lstStyle/>
          <a:p>
            <a:r>
              <a:rPr lang="en-US" dirty="0" err="1" smtClean="0"/>
              <a:t>Venkataraman</a:t>
            </a:r>
            <a:r>
              <a:rPr lang="en-US" dirty="0" smtClean="0"/>
              <a:t> &amp; Pinto, Operations Management, 1e. SAGE, 2018.</a:t>
            </a:r>
            <a:endParaRPr lang="en-US" dirty="0"/>
          </a:p>
        </p:txBody>
      </p:sp>
      <p:pic>
        <p:nvPicPr>
          <p:cNvPr id="614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38200" y="1078533"/>
            <a:ext cx="8153400" cy="504774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07641459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76200"/>
            <a:ext cx="7696200" cy="1143000"/>
          </a:xfrm>
        </p:spPr>
        <p:txBody>
          <a:bodyPr>
            <a:noAutofit/>
          </a:bodyPr>
          <a:lstStyle/>
          <a:p>
            <a:r>
              <a:rPr lang="en-US" sz="2400" dirty="0"/>
              <a:t>Techniques for Making Decisions </a:t>
            </a:r>
            <a:r>
              <a:rPr lang="en-US" sz="2400" dirty="0" smtClean="0"/>
              <a:t>Under </a:t>
            </a:r>
            <a:r>
              <a:rPr lang="en-US" sz="2400" dirty="0"/>
              <a:t>Risk</a:t>
            </a:r>
          </a:p>
        </p:txBody>
      </p:sp>
      <p:sp>
        <p:nvSpPr>
          <p:cNvPr id="7" name="Content Placeholder 6"/>
          <p:cNvSpPr>
            <a:spLocks noGrp="1"/>
          </p:cNvSpPr>
          <p:nvPr>
            <p:ph idx="1"/>
          </p:nvPr>
        </p:nvSpPr>
        <p:spPr>
          <a:xfrm>
            <a:off x="990600" y="1219200"/>
            <a:ext cx="7696200" cy="5029200"/>
          </a:xfrm>
        </p:spPr>
        <p:txBody>
          <a:bodyPr>
            <a:noAutofit/>
          </a:bodyPr>
          <a:lstStyle/>
          <a:p>
            <a:r>
              <a:rPr lang="en-US" sz="2400" dirty="0" smtClean="0"/>
              <a:t>What </a:t>
            </a:r>
            <a:r>
              <a:rPr lang="en-US" sz="2400" dirty="0"/>
              <a:t>can go wrong if a particular decision alternative is chosen?</a:t>
            </a:r>
          </a:p>
          <a:p>
            <a:r>
              <a:rPr lang="en-US" sz="2400" dirty="0" smtClean="0"/>
              <a:t>What </a:t>
            </a:r>
            <a:r>
              <a:rPr lang="en-US" sz="2400" dirty="0"/>
              <a:t>is the likelihood or probability of that happening?</a:t>
            </a:r>
          </a:p>
          <a:p>
            <a:r>
              <a:rPr lang="en-US" sz="2400" dirty="0" smtClean="0"/>
              <a:t>What </a:t>
            </a:r>
            <a:r>
              <a:rPr lang="en-US" sz="2400" dirty="0"/>
              <a:t>will be the impact or outcome of that decision? </a:t>
            </a:r>
          </a:p>
          <a:p>
            <a:r>
              <a:rPr lang="en-US" sz="2400" dirty="0"/>
              <a:t>In addition, the states of nature must be mutually exclusive and collectively </a:t>
            </a:r>
            <a:r>
              <a:rPr lang="en-US" sz="2400" dirty="0" smtClean="0"/>
              <a:t>exhaustive </a:t>
            </a:r>
            <a:r>
              <a:rPr lang="en-US" sz="2400" dirty="0"/>
              <a:t>and the sum of the probabilities of these states of nature must be equal to 1. </a:t>
            </a:r>
            <a:endParaRPr lang="en-US" sz="2400" dirty="0" smtClean="0"/>
          </a:p>
        </p:txBody>
      </p:sp>
      <p:sp>
        <p:nvSpPr>
          <p:cNvPr id="5" name="Slide Number Placeholder 4"/>
          <p:cNvSpPr>
            <a:spLocks noGrp="1"/>
          </p:cNvSpPr>
          <p:nvPr>
            <p:ph type="sldNum" sz="quarter" idx="12"/>
          </p:nvPr>
        </p:nvSpPr>
        <p:spPr/>
        <p:txBody>
          <a:bodyPr/>
          <a:lstStyle/>
          <a:p>
            <a:fld id="{B6F15528-21DE-4FAA-801E-634DDDAF4B2B}" type="slidenum">
              <a:rPr lang="en-US" smtClean="0"/>
              <a:pPr/>
              <a:t>17</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spTree>
    <p:extLst>
      <p:ext uri="{BB962C8B-B14F-4D97-AF65-F5344CB8AC3E}">
        <p14:creationId xmlns:p14="http://schemas.microsoft.com/office/powerpoint/2010/main" val="53077788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76200"/>
            <a:ext cx="7696200" cy="1143000"/>
          </a:xfrm>
        </p:spPr>
        <p:txBody>
          <a:bodyPr>
            <a:noAutofit/>
          </a:bodyPr>
          <a:lstStyle/>
          <a:p>
            <a:r>
              <a:rPr lang="en-US" sz="2400" dirty="0"/>
              <a:t>Example F.2</a:t>
            </a:r>
          </a:p>
        </p:txBody>
      </p:sp>
      <p:sp>
        <p:nvSpPr>
          <p:cNvPr id="7" name="Content Placeholder 6"/>
          <p:cNvSpPr>
            <a:spLocks noGrp="1"/>
          </p:cNvSpPr>
          <p:nvPr>
            <p:ph idx="1"/>
          </p:nvPr>
        </p:nvSpPr>
        <p:spPr>
          <a:xfrm>
            <a:off x="990600" y="1219200"/>
            <a:ext cx="7696200" cy="5029200"/>
          </a:xfrm>
        </p:spPr>
        <p:txBody>
          <a:bodyPr>
            <a:noAutofit/>
          </a:bodyPr>
          <a:lstStyle/>
          <a:p>
            <a:r>
              <a:rPr lang="en-US" sz="2400" dirty="0" smtClean="0"/>
              <a:t>In Greer Chemicals, the </a:t>
            </a:r>
            <a:r>
              <a:rPr lang="en-US" sz="2400" dirty="0"/>
              <a:t>future demand for the products could be low, medium, or high with the probabilities estimated to be 20%, 50%, and 30% respectively. The firm is considering three possible courses of action: 1) </a:t>
            </a:r>
            <a:r>
              <a:rPr lang="en-US" sz="2400" dirty="0" smtClean="0"/>
              <a:t>subcontracting </a:t>
            </a:r>
            <a:r>
              <a:rPr lang="en-US" sz="2400" dirty="0"/>
              <a:t>the needed additional capacity; 2) building a new plant; or 3) doing nothing and continuing operations as usual. The company wants to determine the financial impact associated with the three decision alternatives under the varying levels of demand.  Given the following payoff matrix, what decision should the firm’s managers make?</a:t>
            </a:r>
          </a:p>
          <a:p>
            <a:endParaRPr lang="en-US" sz="2400" dirty="0" smtClean="0"/>
          </a:p>
        </p:txBody>
      </p:sp>
      <p:sp>
        <p:nvSpPr>
          <p:cNvPr id="5" name="Slide Number Placeholder 4"/>
          <p:cNvSpPr>
            <a:spLocks noGrp="1"/>
          </p:cNvSpPr>
          <p:nvPr>
            <p:ph type="sldNum" sz="quarter" idx="12"/>
          </p:nvPr>
        </p:nvSpPr>
        <p:spPr/>
        <p:txBody>
          <a:bodyPr/>
          <a:lstStyle/>
          <a:p>
            <a:fld id="{B6F15528-21DE-4FAA-801E-634DDDAF4B2B}" type="slidenum">
              <a:rPr lang="en-US" smtClean="0"/>
              <a:pPr/>
              <a:t>18</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spTree>
    <p:extLst>
      <p:ext uri="{BB962C8B-B14F-4D97-AF65-F5344CB8AC3E}">
        <p14:creationId xmlns:p14="http://schemas.microsoft.com/office/powerpoint/2010/main" val="116196591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76200"/>
            <a:ext cx="7696200" cy="1143000"/>
          </a:xfrm>
        </p:spPr>
        <p:txBody>
          <a:bodyPr>
            <a:noAutofit/>
          </a:bodyPr>
          <a:lstStyle/>
          <a:p>
            <a:r>
              <a:rPr lang="en-US" sz="2400" dirty="0"/>
              <a:t>Example F.2, Cont’d</a:t>
            </a:r>
          </a:p>
        </p:txBody>
      </p:sp>
      <p:sp>
        <p:nvSpPr>
          <p:cNvPr id="5" name="Slide Number Placeholder 4"/>
          <p:cNvSpPr>
            <a:spLocks noGrp="1"/>
          </p:cNvSpPr>
          <p:nvPr>
            <p:ph type="sldNum" sz="quarter" idx="12"/>
          </p:nvPr>
        </p:nvSpPr>
        <p:spPr/>
        <p:txBody>
          <a:bodyPr/>
          <a:lstStyle/>
          <a:p>
            <a:fld id="{B6F15528-21DE-4FAA-801E-634DDDAF4B2B}" type="slidenum">
              <a:rPr lang="en-US" smtClean="0"/>
              <a:pPr/>
              <a:t>19</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01631" y="916075"/>
            <a:ext cx="8323350" cy="249568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717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01631" y="3810000"/>
            <a:ext cx="8323200" cy="21401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5764296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a:xfrm>
            <a:off x="8762999" y="6629400"/>
            <a:ext cx="374301" cy="258745"/>
          </a:xfrm>
        </p:spPr>
        <p:txBody>
          <a:bodyPr/>
          <a:lstStyle/>
          <a:p>
            <a:fld id="{B6F15528-21DE-4FAA-801E-634DDDAF4B2B}" type="slidenum">
              <a:rPr lang="en-US" smtClean="0"/>
              <a:pPr/>
              <a:t>2</a:t>
            </a:fld>
            <a:endParaRPr lang="en-US" dirty="0"/>
          </a:p>
        </p:txBody>
      </p:sp>
      <p:sp>
        <p:nvSpPr>
          <p:cNvPr id="5" name="Subtitle 3"/>
          <p:cNvSpPr>
            <a:spLocks noGrp="1"/>
          </p:cNvSpPr>
          <p:nvPr>
            <p:ph type="title"/>
          </p:nvPr>
        </p:nvSpPr>
        <p:spPr/>
        <p:txBody>
          <a:bodyPr>
            <a:normAutofit/>
          </a:bodyPr>
          <a:lstStyle/>
          <a:p>
            <a:r>
              <a:rPr lang="en-US" cap="none" dirty="0" smtClean="0"/>
              <a:t>Module F: Decision-making Tools</a:t>
            </a:r>
            <a:endParaRPr lang="en-US" cap="none" dirty="0"/>
          </a:p>
        </p:txBody>
      </p:sp>
      <p:sp>
        <p:nvSpPr>
          <p:cNvPr id="2" name="Footer Placeholder 1"/>
          <p:cNvSpPr>
            <a:spLocks noGrp="1"/>
          </p:cNvSpPr>
          <p:nvPr>
            <p:ph type="ftr" sz="quarter" idx="11"/>
          </p:nvPr>
        </p:nvSpPr>
        <p:spPr>
          <a:xfrm>
            <a:off x="0" y="6629400"/>
            <a:ext cx="7278687" cy="288925"/>
          </a:xfrm>
        </p:spPr>
        <p:txBody>
          <a:bodyPr/>
          <a:lstStyle/>
          <a:p>
            <a:r>
              <a:rPr lang="en-US" dirty="0" err="1" smtClean="0"/>
              <a:t>Venkataraman</a:t>
            </a:r>
            <a:r>
              <a:rPr lang="en-US" dirty="0" smtClean="0"/>
              <a:t> &amp; Pinto, Operations Management, 1e. SAGE, 2018.</a:t>
            </a:r>
            <a:endParaRPr lang="en-US" dirty="0"/>
          </a:p>
        </p:txBody>
      </p:sp>
    </p:spTree>
    <p:extLst>
      <p:ext uri="{BB962C8B-B14F-4D97-AF65-F5344CB8AC3E}">
        <p14:creationId xmlns:p14="http://schemas.microsoft.com/office/powerpoint/2010/main" val="173469302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1077118" y="0"/>
            <a:ext cx="7696200" cy="685800"/>
          </a:xfrm>
        </p:spPr>
        <p:txBody>
          <a:bodyPr>
            <a:noAutofit/>
          </a:bodyPr>
          <a:lstStyle/>
          <a:p>
            <a:r>
              <a:rPr lang="en-US" sz="2400" dirty="0"/>
              <a:t>Example F.2, Cont’d</a:t>
            </a:r>
          </a:p>
        </p:txBody>
      </p:sp>
      <p:sp>
        <p:nvSpPr>
          <p:cNvPr id="5" name="Slide Number Placeholder 4"/>
          <p:cNvSpPr>
            <a:spLocks noGrp="1"/>
          </p:cNvSpPr>
          <p:nvPr>
            <p:ph type="sldNum" sz="quarter" idx="12"/>
          </p:nvPr>
        </p:nvSpPr>
        <p:spPr>
          <a:xfrm>
            <a:off x="8686800" y="6492875"/>
            <a:ext cx="457200" cy="365125"/>
          </a:xfrm>
        </p:spPr>
        <p:txBody>
          <a:bodyPr/>
          <a:lstStyle/>
          <a:p>
            <a:fld id="{B6F15528-21DE-4FAA-801E-634DDDAF4B2B}" type="slidenum">
              <a:rPr lang="en-US" smtClean="0"/>
              <a:pPr/>
              <a:t>20</a:t>
            </a:fld>
            <a:endParaRPr lang="en-US" dirty="0"/>
          </a:p>
        </p:txBody>
      </p:sp>
      <p:sp>
        <p:nvSpPr>
          <p:cNvPr id="8" name="Footer Placeholder 3"/>
          <p:cNvSpPr>
            <a:spLocks noGrp="1"/>
          </p:cNvSpPr>
          <p:nvPr>
            <p:ph type="ftr" sz="quarter" idx="11"/>
          </p:nvPr>
        </p:nvSpPr>
        <p:spPr>
          <a:xfrm>
            <a:off x="609600" y="6456868"/>
            <a:ext cx="7010400" cy="365125"/>
          </a:xfrm>
        </p:spPr>
        <p:txBody>
          <a:bodyPr/>
          <a:lstStyle/>
          <a:p>
            <a:r>
              <a:rPr lang="en-US" dirty="0" err="1" smtClean="0"/>
              <a:t>Venkataraman</a:t>
            </a:r>
            <a:r>
              <a:rPr lang="en-US" dirty="0" smtClean="0"/>
              <a:t> &amp; Pinto, Operations Management, 1e. SAGE, 2018.</a:t>
            </a:r>
            <a:endParaRPr lang="en-US" dirty="0"/>
          </a:p>
        </p:txBody>
      </p:sp>
      <p:pic>
        <p:nvPicPr>
          <p:cNvPr id="819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47800" y="762000"/>
            <a:ext cx="6497637" cy="32004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819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62000" y="4114800"/>
            <a:ext cx="8288337" cy="221231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088357872"/>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76200"/>
            <a:ext cx="7696200" cy="1143000"/>
          </a:xfrm>
        </p:spPr>
        <p:txBody>
          <a:bodyPr>
            <a:noAutofit/>
          </a:bodyPr>
          <a:lstStyle/>
          <a:p>
            <a:r>
              <a:rPr lang="en-US" sz="2400" dirty="0"/>
              <a:t>Pros and Cons of the Technique Used to Make Decisions </a:t>
            </a:r>
            <a:r>
              <a:rPr lang="en-US" sz="2400" dirty="0" smtClean="0"/>
              <a:t>Under </a:t>
            </a:r>
            <a:r>
              <a:rPr lang="en-US" sz="2400" dirty="0"/>
              <a:t>Risk</a:t>
            </a:r>
          </a:p>
        </p:txBody>
      </p:sp>
      <p:sp>
        <p:nvSpPr>
          <p:cNvPr id="7" name="Content Placeholder 6"/>
          <p:cNvSpPr>
            <a:spLocks noGrp="1"/>
          </p:cNvSpPr>
          <p:nvPr>
            <p:ph idx="1"/>
          </p:nvPr>
        </p:nvSpPr>
        <p:spPr>
          <a:xfrm>
            <a:off x="990600" y="1219200"/>
            <a:ext cx="7696200" cy="5029200"/>
          </a:xfrm>
        </p:spPr>
        <p:txBody>
          <a:bodyPr>
            <a:noAutofit/>
          </a:bodyPr>
          <a:lstStyle/>
          <a:p>
            <a:r>
              <a:rPr lang="en-US" sz="2400" dirty="0" smtClean="0"/>
              <a:t>First</a:t>
            </a:r>
            <a:r>
              <a:rPr lang="en-US" sz="2400" dirty="0"/>
              <a:t>, it assumes that the decision maker is rational and will choose the optimum decision with the highest expected value</a:t>
            </a:r>
            <a:r>
              <a:rPr lang="en-US" sz="2400" dirty="0" smtClean="0"/>
              <a:t>. In reality, however, the decision maker is often not rational. </a:t>
            </a:r>
          </a:p>
          <a:p>
            <a:r>
              <a:rPr lang="en-US" sz="2400" dirty="0" smtClean="0"/>
              <a:t>Second</a:t>
            </a:r>
            <a:r>
              <a:rPr lang="en-US" sz="2400" dirty="0"/>
              <a:t>, the expected value approach also ignores elements other than monetary payoffs, including the impact on the quality of life or the current monetary status of the decision maker. </a:t>
            </a:r>
            <a:endParaRPr lang="en-US" sz="2400" dirty="0" smtClean="0"/>
          </a:p>
          <a:p>
            <a:r>
              <a:rPr lang="en-US" sz="2400" dirty="0" smtClean="0"/>
              <a:t>People </a:t>
            </a:r>
            <a:r>
              <a:rPr lang="en-US" sz="2400" dirty="0"/>
              <a:t>who live on fixed incomes or are facing bankruptcy may not make the rational choice determined by the expected value approach because they perceive the downside risk as </a:t>
            </a:r>
            <a:r>
              <a:rPr lang="en-US" sz="2400" dirty="0" smtClean="0"/>
              <a:t>too </a:t>
            </a:r>
            <a:r>
              <a:rPr lang="en-US" sz="2400" dirty="0"/>
              <a:t>high.</a:t>
            </a:r>
          </a:p>
          <a:p>
            <a:endParaRPr lang="en-US" sz="2400"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21</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spTree>
    <p:extLst>
      <p:ext uri="{BB962C8B-B14F-4D97-AF65-F5344CB8AC3E}">
        <p14:creationId xmlns:p14="http://schemas.microsoft.com/office/powerpoint/2010/main" val="3669420544"/>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76200"/>
            <a:ext cx="7696200" cy="1143000"/>
          </a:xfrm>
        </p:spPr>
        <p:txBody>
          <a:bodyPr>
            <a:noAutofit/>
          </a:bodyPr>
          <a:lstStyle/>
          <a:p>
            <a:r>
              <a:rPr lang="en-US" sz="2400" dirty="0"/>
              <a:t>Pros and Cons of the Technique Used to Make Decisions </a:t>
            </a:r>
            <a:r>
              <a:rPr lang="en-US" sz="2400" dirty="0" smtClean="0"/>
              <a:t>Under </a:t>
            </a:r>
            <a:r>
              <a:rPr lang="en-US" sz="2400" dirty="0"/>
              <a:t>Risk</a:t>
            </a:r>
          </a:p>
        </p:txBody>
      </p:sp>
      <p:sp>
        <p:nvSpPr>
          <p:cNvPr id="7" name="Content Placeholder 6"/>
          <p:cNvSpPr>
            <a:spLocks noGrp="1"/>
          </p:cNvSpPr>
          <p:nvPr>
            <p:ph idx="1"/>
          </p:nvPr>
        </p:nvSpPr>
        <p:spPr>
          <a:xfrm>
            <a:off x="990600" y="1219200"/>
            <a:ext cx="7696200" cy="5029200"/>
          </a:xfrm>
        </p:spPr>
        <p:txBody>
          <a:bodyPr>
            <a:noAutofit/>
          </a:bodyPr>
          <a:lstStyle/>
          <a:p>
            <a:r>
              <a:rPr lang="en-US" sz="2400" dirty="0" smtClean="0"/>
              <a:t>First</a:t>
            </a:r>
            <a:r>
              <a:rPr lang="en-US" sz="2400" dirty="0"/>
              <a:t>, it assumes that the decision maker is rational and will choose the optimum decision with the highest expected value</a:t>
            </a:r>
            <a:r>
              <a:rPr lang="en-US" sz="2400" dirty="0" smtClean="0"/>
              <a:t>. In reality, however, the decision maker is often not rational. </a:t>
            </a:r>
          </a:p>
          <a:p>
            <a:r>
              <a:rPr lang="en-US" sz="2400" dirty="0" smtClean="0"/>
              <a:t>Second</a:t>
            </a:r>
            <a:r>
              <a:rPr lang="en-US" sz="2400" dirty="0"/>
              <a:t>, the expected value approach also ignores elements other than monetary payoffs, including the impact on the quality of life or the current monetary status of the decision maker. </a:t>
            </a:r>
            <a:endParaRPr lang="en-US" sz="2400" dirty="0" smtClean="0"/>
          </a:p>
          <a:p>
            <a:r>
              <a:rPr lang="en-US" sz="2400" dirty="0" smtClean="0"/>
              <a:t>People </a:t>
            </a:r>
            <a:r>
              <a:rPr lang="en-US" sz="2400" dirty="0"/>
              <a:t>who live on fixed incomes or are facing bankruptcy may not make the rational choice determined by the expected value approach because they perceive the downside risk as </a:t>
            </a:r>
            <a:r>
              <a:rPr lang="en-US" sz="2400" dirty="0" smtClean="0"/>
              <a:t>too </a:t>
            </a:r>
            <a:r>
              <a:rPr lang="en-US" sz="2400" dirty="0"/>
              <a:t>high.</a:t>
            </a:r>
          </a:p>
          <a:p>
            <a:endParaRPr lang="en-US" sz="2400"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22</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spTree>
    <p:extLst>
      <p:ext uri="{BB962C8B-B14F-4D97-AF65-F5344CB8AC3E}">
        <p14:creationId xmlns:p14="http://schemas.microsoft.com/office/powerpoint/2010/main" val="24986068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76200"/>
            <a:ext cx="7696200" cy="1143000"/>
          </a:xfrm>
        </p:spPr>
        <p:txBody>
          <a:bodyPr>
            <a:noAutofit/>
          </a:bodyPr>
          <a:lstStyle/>
          <a:p>
            <a:r>
              <a:rPr lang="en-US" sz="2400" dirty="0"/>
              <a:t>Decision Trees</a:t>
            </a:r>
          </a:p>
        </p:txBody>
      </p:sp>
      <p:sp>
        <p:nvSpPr>
          <p:cNvPr id="7" name="Content Placeholder 6"/>
          <p:cNvSpPr>
            <a:spLocks noGrp="1"/>
          </p:cNvSpPr>
          <p:nvPr>
            <p:ph idx="1"/>
          </p:nvPr>
        </p:nvSpPr>
        <p:spPr>
          <a:xfrm>
            <a:off x="990600" y="990600"/>
            <a:ext cx="7696200" cy="838200"/>
          </a:xfrm>
        </p:spPr>
        <p:txBody>
          <a:bodyPr>
            <a:noAutofit/>
          </a:bodyPr>
          <a:lstStyle/>
          <a:p>
            <a:r>
              <a:rPr lang="en-US" sz="2000" dirty="0" smtClean="0"/>
              <a:t>When </a:t>
            </a:r>
            <a:r>
              <a:rPr lang="en-US" sz="2000" dirty="0"/>
              <a:t>sequential decisions need to be made, a decision tree similar to the one in Figure F.1 should be used. </a:t>
            </a:r>
            <a:endParaRPr lang="en-US" sz="2000" dirty="0" smtClean="0"/>
          </a:p>
        </p:txBody>
      </p:sp>
      <p:sp>
        <p:nvSpPr>
          <p:cNvPr id="5" name="Slide Number Placeholder 4"/>
          <p:cNvSpPr>
            <a:spLocks noGrp="1"/>
          </p:cNvSpPr>
          <p:nvPr>
            <p:ph type="sldNum" sz="quarter" idx="12"/>
          </p:nvPr>
        </p:nvSpPr>
        <p:spPr/>
        <p:txBody>
          <a:bodyPr/>
          <a:lstStyle/>
          <a:p>
            <a:fld id="{B6F15528-21DE-4FAA-801E-634DDDAF4B2B}" type="slidenum">
              <a:rPr lang="en-US" smtClean="0"/>
              <a:pPr/>
              <a:t>23</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pic>
        <p:nvPicPr>
          <p:cNvPr id="921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14400" y="1752600"/>
            <a:ext cx="7848600" cy="445781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756086278"/>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76200"/>
            <a:ext cx="7696200" cy="1143000"/>
          </a:xfrm>
        </p:spPr>
        <p:txBody>
          <a:bodyPr>
            <a:noAutofit/>
          </a:bodyPr>
          <a:lstStyle/>
          <a:p>
            <a:r>
              <a:rPr lang="en-US" sz="2400" dirty="0"/>
              <a:t>Constructing and Analyzing a Decision Tree</a:t>
            </a:r>
          </a:p>
        </p:txBody>
      </p:sp>
      <p:sp>
        <p:nvSpPr>
          <p:cNvPr id="7" name="Content Placeholder 6"/>
          <p:cNvSpPr>
            <a:spLocks noGrp="1"/>
          </p:cNvSpPr>
          <p:nvPr>
            <p:ph idx="1"/>
          </p:nvPr>
        </p:nvSpPr>
        <p:spPr>
          <a:xfrm>
            <a:off x="990600" y="1219200"/>
            <a:ext cx="7696200" cy="5029200"/>
          </a:xfrm>
        </p:spPr>
        <p:txBody>
          <a:bodyPr>
            <a:noAutofit/>
          </a:bodyPr>
          <a:lstStyle/>
          <a:p>
            <a:r>
              <a:rPr lang="en-US" sz="2400" dirty="0" smtClean="0"/>
              <a:t>Step </a:t>
            </a:r>
            <a:r>
              <a:rPr lang="en-US" sz="2400" dirty="0"/>
              <a:t>1: Begin the tree with the initial decision to be made.</a:t>
            </a:r>
          </a:p>
          <a:p>
            <a:r>
              <a:rPr lang="en-US" sz="2400" dirty="0" smtClean="0"/>
              <a:t>Step </a:t>
            </a:r>
            <a:r>
              <a:rPr lang="en-US" sz="2400" dirty="0"/>
              <a:t>2: Expand the tree.</a:t>
            </a:r>
          </a:p>
          <a:p>
            <a:r>
              <a:rPr lang="en-US" sz="2400" dirty="0" smtClean="0"/>
              <a:t>Step </a:t>
            </a:r>
            <a:r>
              <a:rPr lang="en-US" sz="2400" dirty="0"/>
              <a:t>3:  Evaluate the tree and expand it again as necessary.</a:t>
            </a:r>
          </a:p>
          <a:p>
            <a:r>
              <a:rPr lang="en-US" sz="2400" dirty="0" smtClean="0"/>
              <a:t>Step </a:t>
            </a:r>
            <a:r>
              <a:rPr lang="en-US" sz="2400" dirty="0"/>
              <a:t>4: Analyze the tree and make a decision</a:t>
            </a:r>
            <a:r>
              <a:rPr lang="en-US" sz="2400" dirty="0" smtClean="0"/>
              <a:t>.</a:t>
            </a:r>
            <a:endParaRPr lang="en-US" sz="2400"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24</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spTree>
    <p:extLst>
      <p:ext uri="{BB962C8B-B14F-4D97-AF65-F5344CB8AC3E}">
        <p14:creationId xmlns:p14="http://schemas.microsoft.com/office/powerpoint/2010/main" val="4024588365"/>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76200"/>
            <a:ext cx="7696200" cy="1143000"/>
          </a:xfrm>
        </p:spPr>
        <p:txBody>
          <a:bodyPr>
            <a:noAutofit/>
          </a:bodyPr>
          <a:lstStyle/>
          <a:p>
            <a:r>
              <a:rPr lang="en-US" sz="2400" dirty="0"/>
              <a:t>Example F.3</a:t>
            </a:r>
          </a:p>
        </p:txBody>
      </p:sp>
      <p:sp>
        <p:nvSpPr>
          <p:cNvPr id="7" name="Content Placeholder 6"/>
          <p:cNvSpPr>
            <a:spLocks noGrp="1"/>
          </p:cNvSpPr>
          <p:nvPr>
            <p:ph idx="1"/>
          </p:nvPr>
        </p:nvSpPr>
        <p:spPr>
          <a:xfrm>
            <a:off x="990600" y="1219200"/>
            <a:ext cx="7696200" cy="5029200"/>
          </a:xfrm>
        </p:spPr>
        <p:txBody>
          <a:bodyPr>
            <a:noAutofit/>
          </a:bodyPr>
          <a:lstStyle/>
          <a:p>
            <a:r>
              <a:rPr lang="en-US" sz="2400" dirty="0" smtClean="0"/>
              <a:t>Murali Aromatics </a:t>
            </a:r>
            <a:r>
              <a:rPr lang="en-US" sz="2400" dirty="0"/>
              <a:t>is considering either 1) </a:t>
            </a:r>
            <a:r>
              <a:rPr lang="en-US" sz="2400" dirty="0" smtClean="0"/>
              <a:t>building </a:t>
            </a:r>
            <a:r>
              <a:rPr lang="en-US" sz="2400" dirty="0"/>
              <a:t>a large </a:t>
            </a:r>
            <a:r>
              <a:rPr lang="en-US" sz="2400" dirty="0" smtClean="0"/>
              <a:t>facility </a:t>
            </a:r>
            <a:r>
              <a:rPr lang="en-US" sz="2400" dirty="0"/>
              <a:t>or 2) building a small facility. </a:t>
            </a:r>
            <a:r>
              <a:rPr lang="en-US" sz="2400" dirty="0" smtClean="0"/>
              <a:t>The </a:t>
            </a:r>
            <a:r>
              <a:rPr lang="en-US" sz="2400" dirty="0"/>
              <a:t>probability of low demand </a:t>
            </a:r>
            <a:r>
              <a:rPr lang="en-US" sz="2400" dirty="0" smtClean="0"/>
              <a:t>is 0.30</a:t>
            </a:r>
            <a:r>
              <a:rPr lang="en-US" sz="2400" dirty="0"/>
              <a:t>, and the probability of high demand </a:t>
            </a:r>
            <a:r>
              <a:rPr lang="en-US" sz="2400" dirty="0" smtClean="0"/>
              <a:t>is 0.70</a:t>
            </a:r>
            <a:r>
              <a:rPr lang="en-US" sz="2400" dirty="0"/>
              <a:t>. If the firm builds a small facility and the demand turns out to be low, then the payoff will be $30,000. If the demand turns out be high, the firm can either subcontract some work and realize a payoff of $100,000, or expand the small facility and realize a payoff of $120,000. If the company builds a large facility initially and the demand turns out to be low, then the firm will lose $100,000. By contrast, if the demand is high, company will realize a payoff of $200,000. </a:t>
            </a:r>
          </a:p>
        </p:txBody>
      </p:sp>
      <p:sp>
        <p:nvSpPr>
          <p:cNvPr id="5" name="Slide Number Placeholder 4"/>
          <p:cNvSpPr>
            <a:spLocks noGrp="1"/>
          </p:cNvSpPr>
          <p:nvPr>
            <p:ph type="sldNum" sz="quarter" idx="12"/>
          </p:nvPr>
        </p:nvSpPr>
        <p:spPr/>
        <p:txBody>
          <a:bodyPr/>
          <a:lstStyle/>
          <a:p>
            <a:fld id="{B6F15528-21DE-4FAA-801E-634DDDAF4B2B}" type="slidenum">
              <a:rPr lang="en-US" smtClean="0"/>
              <a:pPr/>
              <a:t>25</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spTree>
    <p:extLst>
      <p:ext uri="{BB962C8B-B14F-4D97-AF65-F5344CB8AC3E}">
        <p14:creationId xmlns:p14="http://schemas.microsoft.com/office/powerpoint/2010/main" val="3245142272"/>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0"/>
            <a:ext cx="7696200" cy="609600"/>
          </a:xfrm>
        </p:spPr>
        <p:txBody>
          <a:bodyPr>
            <a:noAutofit/>
          </a:bodyPr>
          <a:lstStyle/>
          <a:p>
            <a:r>
              <a:rPr lang="en-US" sz="2000" dirty="0"/>
              <a:t>Example F.3, Cont’d</a:t>
            </a:r>
          </a:p>
        </p:txBody>
      </p:sp>
      <p:sp>
        <p:nvSpPr>
          <p:cNvPr id="7" name="Content Placeholder 6"/>
          <p:cNvSpPr>
            <a:spLocks noGrp="1"/>
          </p:cNvSpPr>
          <p:nvPr>
            <p:ph idx="1"/>
          </p:nvPr>
        </p:nvSpPr>
        <p:spPr>
          <a:xfrm>
            <a:off x="990600" y="990600"/>
            <a:ext cx="2438400" cy="1600200"/>
          </a:xfrm>
        </p:spPr>
        <p:txBody>
          <a:bodyPr>
            <a:noAutofit/>
          </a:bodyPr>
          <a:lstStyle/>
          <a:p>
            <a:r>
              <a:rPr lang="en-US" sz="2800" dirty="0" smtClean="0"/>
              <a:t>Begin the tree with the initial decision to be made</a:t>
            </a:r>
            <a:r>
              <a:rPr lang="en-US" sz="2800" dirty="0" smtClean="0"/>
              <a:t>.</a:t>
            </a:r>
            <a:endParaRPr lang="en-US" sz="2800" dirty="0" smtClean="0"/>
          </a:p>
        </p:txBody>
      </p:sp>
      <p:sp>
        <p:nvSpPr>
          <p:cNvPr id="5" name="Slide Number Placeholder 4"/>
          <p:cNvSpPr>
            <a:spLocks noGrp="1"/>
          </p:cNvSpPr>
          <p:nvPr>
            <p:ph type="sldNum" sz="quarter" idx="12"/>
          </p:nvPr>
        </p:nvSpPr>
        <p:spPr>
          <a:xfrm>
            <a:off x="8670053" y="6629400"/>
            <a:ext cx="457200" cy="228600"/>
          </a:xfrm>
        </p:spPr>
        <p:txBody>
          <a:bodyPr/>
          <a:lstStyle/>
          <a:p>
            <a:fld id="{B6F15528-21DE-4FAA-801E-634DDDAF4B2B}" type="slidenum">
              <a:rPr lang="en-US" smtClean="0"/>
              <a:pPr/>
              <a:t>26</a:t>
            </a:fld>
            <a:endParaRPr lang="en-US" dirty="0"/>
          </a:p>
        </p:txBody>
      </p:sp>
      <p:sp>
        <p:nvSpPr>
          <p:cNvPr id="8" name="Footer Placeholder 3"/>
          <p:cNvSpPr>
            <a:spLocks noGrp="1"/>
          </p:cNvSpPr>
          <p:nvPr>
            <p:ph type="ftr" sz="quarter" idx="11"/>
          </p:nvPr>
        </p:nvSpPr>
        <p:spPr>
          <a:xfrm>
            <a:off x="609600" y="6629400"/>
            <a:ext cx="7010400" cy="228600"/>
          </a:xfrm>
        </p:spPr>
        <p:txBody>
          <a:bodyPr/>
          <a:lstStyle/>
          <a:p>
            <a:r>
              <a:rPr lang="en-US" dirty="0" err="1" smtClean="0"/>
              <a:t>Venkataraman</a:t>
            </a:r>
            <a:r>
              <a:rPr lang="en-US" dirty="0" smtClean="0"/>
              <a:t> &amp; Pinto, Operations Management, 1e. SAGE, 2018.</a:t>
            </a:r>
            <a:endParaRPr lang="en-US" dirty="0"/>
          </a:p>
        </p:txBody>
      </p:sp>
      <p:sp>
        <p:nvSpPr>
          <p:cNvPr id="2" name="Rectangle 1"/>
          <p:cNvSpPr/>
          <p:nvPr/>
        </p:nvSpPr>
        <p:spPr>
          <a:xfrm>
            <a:off x="990600" y="3890894"/>
            <a:ext cx="2438400" cy="954107"/>
          </a:xfrm>
          <a:prstGeom prst="rect">
            <a:avLst/>
          </a:prstGeom>
        </p:spPr>
        <p:txBody>
          <a:bodyPr wrap="square">
            <a:spAutoFit/>
          </a:bodyPr>
          <a:lstStyle/>
          <a:p>
            <a:pPr marL="342900" indent="-342900">
              <a:buFont typeface="Arial" panose="020B0604020202020204" pitchFamily="34" charset="0"/>
              <a:buChar char="•"/>
            </a:pPr>
            <a:r>
              <a:rPr lang="en-US" sz="2800" dirty="0"/>
              <a:t>Expand the tree</a:t>
            </a:r>
            <a:r>
              <a:rPr lang="en-US" sz="2800" dirty="0" smtClean="0"/>
              <a:t>.</a:t>
            </a:r>
            <a:endParaRPr lang="en-US" sz="2800" dirty="0"/>
          </a:p>
        </p:txBody>
      </p:sp>
      <p:pic>
        <p:nvPicPr>
          <p:cNvPr id="10243"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484076" y="2945004"/>
            <a:ext cx="4355123" cy="367702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44"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484076" y="609600"/>
            <a:ext cx="4202724" cy="2362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550269255"/>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803449" y="228600"/>
            <a:ext cx="3041301" cy="457200"/>
          </a:xfrm>
        </p:spPr>
        <p:txBody>
          <a:bodyPr>
            <a:noAutofit/>
          </a:bodyPr>
          <a:lstStyle/>
          <a:p>
            <a:r>
              <a:rPr lang="en-US" sz="2200" dirty="0"/>
              <a:t>Example F.3, Cont’d</a:t>
            </a:r>
          </a:p>
        </p:txBody>
      </p:sp>
      <p:sp>
        <p:nvSpPr>
          <p:cNvPr id="7" name="Content Placeholder 6"/>
          <p:cNvSpPr>
            <a:spLocks noGrp="1"/>
          </p:cNvSpPr>
          <p:nvPr>
            <p:ph idx="1"/>
          </p:nvPr>
        </p:nvSpPr>
        <p:spPr>
          <a:xfrm>
            <a:off x="990600" y="1219200"/>
            <a:ext cx="2590800" cy="1600200"/>
          </a:xfrm>
        </p:spPr>
        <p:txBody>
          <a:bodyPr>
            <a:noAutofit/>
          </a:bodyPr>
          <a:lstStyle/>
          <a:p>
            <a:r>
              <a:rPr lang="en-US" sz="2400" dirty="0" smtClean="0"/>
              <a:t>Evaluate </a:t>
            </a:r>
            <a:r>
              <a:rPr lang="en-US" sz="2400" dirty="0" smtClean="0"/>
              <a:t>the tree and expand it again as necessary.</a:t>
            </a:r>
          </a:p>
          <a:p>
            <a:pPr marL="0" indent="0">
              <a:buNone/>
            </a:pPr>
            <a:endParaRPr lang="en-US" sz="2400" dirty="0"/>
          </a:p>
        </p:txBody>
      </p:sp>
      <p:sp>
        <p:nvSpPr>
          <p:cNvPr id="5" name="Slide Number Placeholder 4"/>
          <p:cNvSpPr>
            <a:spLocks noGrp="1"/>
          </p:cNvSpPr>
          <p:nvPr>
            <p:ph type="sldNum" sz="quarter" idx="12"/>
          </p:nvPr>
        </p:nvSpPr>
        <p:spPr>
          <a:xfrm>
            <a:off x="8686800" y="6629401"/>
            <a:ext cx="457200" cy="228600"/>
          </a:xfrm>
        </p:spPr>
        <p:txBody>
          <a:bodyPr/>
          <a:lstStyle/>
          <a:p>
            <a:fld id="{B6F15528-21DE-4FAA-801E-634DDDAF4B2B}" type="slidenum">
              <a:rPr lang="en-US" smtClean="0"/>
              <a:pPr/>
              <a:t>27</a:t>
            </a:fld>
            <a:endParaRPr lang="en-US" dirty="0"/>
          </a:p>
        </p:txBody>
      </p:sp>
      <p:sp>
        <p:nvSpPr>
          <p:cNvPr id="8" name="Footer Placeholder 3"/>
          <p:cNvSpPr>
            <a:spLocks noGrp="1"/>
          </p:cNvSpPr>
          <p:nvPr>
            <p:ph type="ftr" sz="quarter" idx="11"/>
          </p:nvPr>
        </p:nvSpPr>
        <p:spPr>
          <a:xfrm>
            <a:off x="609600" y="6641060"/>
            <a:ext cx="7010400" cy="211078"/>
          </a:xfrm>
        </p:spPr>
        <p:txBody>
          <a:bodyPr/>
          <a:lstStyle/>
          <a:p>
            <a:r>
              <a:rPr lang="en-US" dirty="0" err="1" smtClean="0"/>
              <a:t>Venkataraman</a:t>
            </a:r>
            <a:r>
              <a:rPr lang="en-US" dirty="0" smtClean="0"/>
              <a:t> &amp; Pinto, Operations Management, 1e. SAGE, 2018.</a:t>
            </a:r>
            <a:endParaRPr lang="en-US" dirty="0"/>
          </a:p>
        </p:txBody>
      </p:sp>
      <p:pic>
        <p:nvPicPr>
          <p:cNvPr id="1126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343400" y="4187"/>
            <a:ext cx="4800600" cy="351644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126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206278" y="3520634"/>
            <a:ext cx="4937722" cy="312042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Rectangle 1"/>
          <p:cNvSpPr/>
          <p:nvPr/>
        </p:nvSpPr>
        <p:spPr>
          <a:xfrm>
            <a:off x="1143000" y="4108718"/>
            <a:ext cx="2362200" cy="1569660"/>
          </a:xfrm>
          <a:prstGeom prst="rect">
            <a:avLst/>
          </a:prstGeom>
        </p:spPr>
        <p:txBody>
          <a:bodyPr wrap="square">
            <a:spAutoFit/>
          </a:bodyPr>
          <a:lstStyle/>
          <a:p>
            <a:pPr marL="285750" indent="-285750">
              <a:buFont typeface="Arial" panose="020B0604020202020204" pitchFamily="34" charset="0"/>
              <a:buChar char="•"/>
            </a:pPr>
            <a:r>
              <a:rPr lang="en-US" sz="2400" dirty="0"/>
              <a:t>Analyze the tree and make a decision.</a:t>
            </a:r>
          </a:p>
        </p:txBody>
      </p:sp>
    </p:spTree>
    <p:extLst>
      <p:ext uri="{BB962C8B-B14F-4D97-AF65-F5344CB8AC3E}">
        <p14:creationId xmlns:p14="http://schemas.microsoft.com/office/powerpoint/2010/main" val="3504526543"/>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76200"/>
            <a:ext cx="7696200" cy="1143000"/>
          </a:xfrm>
        </p:spPr>
        <p:txBody>
          <a:bodyPr>
            <a:noAutofit/>
          </a:bodyPr>
          <a:lstStyle/>
          <a:p>
            <a:r>
              <a:rPr lang="en-US" sz="2400" dirty="0"/>
              <a:t>Sensitivity Analysis for Decision Trees</a:t>
            </a:r>
          </a:p>
        </p:txBody>
      </p:sp>
      <p:sp>
        <p:nvSpPr>
          <p:cNvPr id="7" name="Content Placeholder 6"/>
          <p:cNvSpPr>
            <a:spLocks noGrp="1"/>
          </p:cNvSpPr>
          <p:nvPr>
            <p:ph idx="1"/>
          </p:nvPr>
        </p:nvSpPr>
        <p:spPr>
          <a:xfrm>
            <a:off x="990600" y="1219200"/>
            <a:ext cx="7696200" cy="5029200"/>
          </a:xfrm>
        </p:spPr>
        <p:txBody>
          <a:bodyPr>
            <a:noAutofit/>
          </a:bodyPr>
          <a:lstStyle/>
          <a:p>
            <a:r>
              <a:rPr lang="en-US" sz="2400" dirty="0" smtClean="0"/>
              <a:t>In </a:t>
            </a:r>
            <a:r>
              <a:rPr lang="en-US" sz="2400" dirty="0"/>
              <a:t>decision-making scenarios under uncertainty or risk, the values of the probabilities of the various states of nature and the payoffs associated with them are either unknown or estimates</a:t>
            </a:r>
            <a:r>
              <a:rPr lang="en-US" sz="2400" dirty="0" smtClean="0"/>
              <a:t>.</a:t>
            </a:r>
          </a:p>
          <a:p>
            <a:r>
              <a:rPr lang="en-US" sz="2400" dirty="0" smtClean="0"/>
              <a:t>However</a:t>
            </a:r>
            <a:r>
              <a:rPr lang="en-US" sz="2400" dirty="0"/>
              <a:t>, instead of single-point estimates, it is often more useful to have a range of values for the estimates. </a:t>
            </a:r>
            <a:endParaRPr lang="en-US" sz="2400" dirty="0" smtClean="0"/>
          </a:p>
          <a:p>
            <a:r>
              <a:rPr lang="en-US" sz="2400" dirty="0" smtClean="0"/>
              <a:t>If </a:t>
            </a:r>
            <a:r>
              <a:rPr lang="en-US" sz="2400" dirty="0"/>
              <a:t>decision makers can determine how sensitive an alternative is to changes in the values of these variables, they are in a much better position to make a sound decision. </a:t>
            </a:r>
          </a:p>
        </p:txBody>
      </p:sp>
      <p:sp>
        <p:nvSpPr>
          <p:cNvPr id="5" name="Slide Number Placeholder 4"/>
          <p:cNvSpPr>
            <a:spLocks noGrp="1"/>
          </p:cNvSpPr>
          <p:nvPr>
            <p:ph type="sldNum" sz="quarter" idx="12"/>
          </p:nvPr>
        </p:nvSpPr>
        <p:spPr/>
        <p:txBody>
          <a:bodyPr/>
          <a:lstStyle/>
          <a:p>
            <a:fld id="{B6F15528-21DE-4FAA-801E-634DDDAF4B2B}" type="slidenum">
              <a:rPr lang="en-US" smtClean="0"/>
              <a:pPr/>
              <a:t>28</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spTree>
    <p:extLst>
      <p:ext uri="{BB962C8B-B14F-4D97-AF65-F5344CB8AC3E}">
        <p14:creationId xmlns:p14="http://schemas.microsoft.com/office/powerpoint/2010/main" val="4196812612"/>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837"/>
            <a:ext cx="7696200" cy="609600"/>
          </a:xfrm>
        </p:spPr>
        <p:txBody>
          <a:bodyPr>
            <a:noAutofit/>
          </a:bodyPr>
          <a:lstStyle/>
          <a:p>
            <a:r>
              <a:rPr lang="en-US" sz="2000" dirty="0"/>
              <a:t>How to Conduct Sensitivity Analysis</a:t>
            </a:r>
          </a:p>
        </p:txBody>
      </p:sp>
      <p:sp>
        <p:nvSpPr>
          <p:cNvPr id="7" name="Content Placeholder 6"/>
          <p:cNvSpPr>
            <a:spLocks noGrp="1"/>
          </p:cNvSpPr>
          <p:nvPr>
            <p:ph idx="1"/>
          </p:nvPr>
        </p:nvSpPr>
        <p:spPr>
          <a:xfrm>
            <a:off x="914400" y="533400"/>
            <a:ext cx="7696200" cy="685800"/>
          </a:xfrm>
        </p:spPr>
        <p:txBody>
          <a:bodyPr>
            <a:noAutofit/>
          </a:bodyPr>
          <a:lstStyle/>
          <a:p>
            <a:r>
              <a:rPr lang="en-US" sz="1600" dirty="0" smtClean="0"/>
              <a:t>Step 1: Present </a:t>
            </a:r>
            <a:r>
              <a:rPr lang="en-US" sz="1600" dirty="0"/>
              <a:t>the information on the decision </a:t>
            </a:r>
            <a:r>
              <a:rPr lang="en-US" sz="1600" dirty="0" smtClean="0"/>
              <a:t>alternatives</a:t>
            </a:r>
            <a:r>
              <a:rPr lang="en-US" sz="1600" dirty="0"/>
              <a:t>, states of nature, and payoffs in a payoff matrix</a:t>
            </a:r>
            <a:r>
              <a:rPr lang="en-US" sz="1600" dirty="0" smtClean="0"/>
              <a:t>.</a:t>
            </a:r>
            <a:endParaRPr lang="en-US" sz="1600" dirty="0"/>
          </a:p>
        </p:txBody>
      </p:sp>
      <p:sp>
        <p:nvSpPr>
          <p:cNvPr id="5" name="Slide Number Placeholder 4"/>
          <p:cNvSpPr>
            <a:spLocks noGrp="1"/>
          </p:cNvSpPr>
          <p:nvPr>
            <p:ph type="sldNum" sz="quarter" idx="12"/>
          </p:nvPr>
        </p:nvSpPr>
        <p:spPr>
          <a:xfrm>
            <a:off x="8726156" y="6553200"/>
            <a:ext cx="457200" cy="304800"/>
          </a:xfrm>
        </p:spPr>
        <p:txBody>
          <a:bodyPr/>
          <a:lstStyle/>
          <a:p>
            <a:fld id="{B6F15528-21DE-4FAA-801E-634DDDAF4B2B}" type="slidenum">
              <a:rPr lang="en-US" smtClean="0"/>
              <a:pPr/>
              <a:t>29</a:t>
            </a:fld>
            <a:endParaRPr lang="en-US" dirty="0"/>
          </a:p>
        </p:txBody>
      </p:sp>
      <p:sp>
        <p:nvSpPr>
          <p:cNvPr id="8" name="Footer Placeholder 3"/>
          <p:cNvSpPr>
            <a:spLocks noGrp="1"/>
          </p:cNvSpPr>
          <p:nvPr>
            <p:ph type="ftr" sz="quarter" idx="11"/>
          </p:nvPr>
        </p:nvSpPr>
        <p:spPr>
          <a:xfrm>
            <a:off x="609600" y="6629400"/>
            <a:ext cx="7010400" cy="212690"/>
          </a:xfrm>
        </p:spPr>
        <p:txBody>
          <a:bodyPr/>
          <a:lstStyle/>
          <a:p>
            <a:r>
              <a:rPr lang="en-US" dirty="0" err="1" smtClean="0"/>
              <a:t>Venkataraman</a:t>
            </a:r>
            <a:r>
              <a:rPr lang="en-US" dirty="0" smtClean="0"/>
              <a:t> &amp; Pinto, Operations Management, 1e. SAGE, 2018.</a:t>
            </a:r>
            <a:endParaRPr lang="en-US" dirty="0"/>
          </a:p>
        </p:txBody>
      </p:sp>
      <p:sp>
        <p:nvSpPr>
          <p:cNvPr id="2" name="Rectangle 1"/>
          <p:cNvSpPr/>
          <p:nvPr/>
        </p:nvSpPr>
        <p:spPr>
          <a:xfrm>
            <a:off x="838200" y="3326844"/>
            <a:ext cx="7924800" cy="584775"/>
          </a:xfrm>
          <a:prstGeom prst="rect">
            <a:avLst/>
          </a:prstGeom>
        </p:spPr>
        <p:txBody>
          <a:bodyPr wrap="square">
            <a:spAutoFit/>
          </a:bodyPr>
          <a:lstStyle/>
          <a:p>
            <a:pPr marL="285750" indent="-285750">
              <a:buFont typeface="Arial" panose="020B0604020202020204" pitchFamily="34" charset="0"/>
              <a:buChar char="•"/>
            </a:pPr>
            <a:r>
              <a:rPr lang="en-US" sz="1600" dirty="0"/>
              <a:t>Step 2: Construct a graph with probability values from 0 to 1 on the x-axis. Label the x-axis as P (high demand) which represents probability of high demand</a:t>
            </a:r>
            <a:r>
              <a:rPr lang="en-US" sz="1600" dirty="0" smtClean="0"/>
              <a:t>.</a:t>
            </a:r>
            <a:endParaRPr lang="en-US" sz="1600" dirty="0"/>
          </a:p>
        </p:txBody>
      </p:sp>
      <p:pic>
        <p:nvPicPr>
          <p:cNvPr id="1229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90600" y="1143001"/>
            <a:ext cx="7848600" cy="2209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229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76400" y="3911619"/>
            <a:ext cx="6324599" cy="271778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60249915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76200"/>
            <a:ext cx="7696200" cy="1143000"/>
          </a:xfrm>
        </p:spPr>
        <p:txBody>
          <a:bodyPr>
            <a:noAutofit/>
          </a:bodyPr>
          <a:lstStyle/>
          <a:p>
            <a:pPr lvl="0"/>
            <a:r>
              <a:rPr lang="en-US" sz="2400" dirty="0" smtClean="0"/>
              <a:t>Learning Objectives</a:t>
            </a:r>
            <a:endParaRPr lang="en-US" sz="2400" dirty="0"/>
          </a:p>
        </p:txBody>
      </p:sp>
      <p:sp>
        <p:nvSpPr>
          <p:cNvPr id="7" name="Content Placeholder 6"/>
          <p:cNvSpPr>
            <a:spLocks noGrp="1"/>
          </p:cNvSpPr>
          <p:nvPr>
            <p:ph idx="1"/>
          </p:nvPr>
        </p:nvSpPr>
        <p:spPr>
          <a:xfrm>
            <a:off x="990600" y="1219200"/>
            <a:ext cx="7696200" cy="5029200"/>
          </a:xfrm>
        </p:spPr>
        <p:txBody>
          <a:bodyPr>
            <a:noAutofit/>
          </a:bodyPr>
          <a:lstStyle/>
          <a:p>
            <a:r>
              <a:rPr lang="en-US" sz="2400" dirty="0" smtClean="0"/>
              <a:t>Explain the importance of following a systematic process to make operations and supply chain management decisions</a:t>
            </a:r>
          </a:p>
          <a:p>
            <a:r>
              <a:rPr lang="en-US" sz="2400" dirty="0" smtClean="0"/>
              <a:t>Define the elements in the decision-making process. </a:t>
            </a:r>
          </a:p>
          <a:p>
            <a:r>
              <a:rPr lang="en-US" sz="2400" dirty="0" smtClean="0"/>
              <a:t>Appraise the different environments, or categories, under which decisions are made.</a:t>
            </a:r>
          </a:p>
          <a:p>
            <a:r>
              <a:rPr lang="en-US" sz="2400" dirty="0" smtClean="0"/>
              <a:t>Solve decision-making problems under certainty, uncertainty, and risk. </a:t>
            </a:r>
          </a:p>
          <a:p>
            <a:r>
              <a:rPr lang="en-US" sz="2400" dirty="0" smtClean="0"/>
              <a:t>Utilize decision trees and sensitivity analyses to make sequential decisions.</a:t>
            </a:r>
            <a:endParaRPr lang="en-US" sz="2400"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3</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spTree>
    <p:extLst>
      <p:ext uri="{BB962C8B-B14F-4D97-AF65-F5344CB8AC3E}">
        <p14:creationId xmlns:p14="http://schemas.microsoft.com/office/powerpoint/2010/main" val="387858979"/>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0"/>
            <a:ext cx="7696200" cy="381000"/>
          </a:xfrm>
        </p:spPr>
        <p:txBody>
          <a:bodyPr>
            <a:noAutofit/>
          </a:bodyPr>
          <a:lstStyle/>
          <a:p>
            <a:r>
              <a:rPr lang="en-US" sz="2000" dirty="0"/>
              <a:t>How to Conduct Sensitivity Analysis, Cont’d</a:t>
            </a:r>
          </a:p>
        </p:txBody>
      </p:sp>
      <p:sp>
        <p:nvSpPr>
          <p:cNvPr id="7" name="Content Placeholder 6"/>
          <p:cNvSpPr>
            <a:spLocks noGrp="1"/>
          </p:cNvSpPr>
          <p:nvPr>
            <p:ph idx="1"/>
          </p:nvPr>
        </p:nvSpPr>
        <p:spPr>
          <a:xfrm>
            <a:off x="990600" y="457200"/>
            <a:ext cx="7696200" cy="533400"/>
          </a:xfrm>
        </p:spPr>
        <p:txBody>
          <a:bodyPr>
            <a:noAutofit/>
          </a:bodyPr>
          <a:lstStyle/>
          <a:p>
            <a:r>
              <a:rPr lang="en-US" sz="1200" dirty="0" smtClean="0"/>
              <a:t>Step </a:t>
            </a:r>
            <a:r>
              <a:rPr lang="en-US" sz="1200" dirty="0"/>
              <a:t>3: For each decision alternative, plot the payoff value for low demand on the left vertical </a:t>
            </a:r>
            <a:r>
              <a:rPr lang="en-US" sz="1200" dirty="0" smtClean="0"/>
              <a:t>axis </a:t>
            </a:r>
            <a:r>
              <a:rPr lang="en-US" sz="1200" dirty="0"/>
              <a:t>and the payoff value for high demand on the right vertical axis</a:t>
            </a:r>
            <a:r>
              <a:rPr lang="en-US" sz="1200" dirty="0" smtClean="0"/>
              <a:t>.</a:t>
            </a:r>
            <a:endParaRPr lang="en-US" sz="1200" dirty="0" smtClean="0"/>
          </a:p>
        </p:txBody>
      </p:sp>
      <p:sp>
        <p:nvSpPr>
          <p:cNvPr id="5" name="Slide Number Placeholder 4"/>
          <p:cNvSpPr>
            <a:spLocks noGrp="1"/>
          </p:cNvSpPr>
          <p:nvPr>
            <p:ph type="sldNum" sz="quarter" idx="12"/>
          </p:nvPr>
        </p:nvSpPr>
        <p:spPr>
          <a:xfrm>
            <a:off x="8686800" y="6629400"/>
            <a:ext cx="457200" cy="228600"/>
          </a:xfrm>
        </p:spPr>
        <p:txBody>
          <a:bodyPr/>
          <a:lstStyle/>
          <a:p>
            <a:fld id="{B6F15528-21DE-4FAA-801E-634DDDAF4B2B}" type="slidenum">
              <a:rPr lang="en-US" smtClean="0"/>
              <a:pPr/>
              <a:t>30</a:t>
            </a:fld>
            <a:endParaRPr lang="en-US" dirty="0"/>
          </a:p>
        </p:txBody>
      </p:sp>
      <p:sp>
        <p:nvSpPr>
          <p:cNvPr id="8" name="Footer Placeholder 3"/>
          <p:cNvSpPr>
            <a:spLocks noGrp="1"/>
          </p:cNvSpPr>
          <p:nvPr>
            <p:ph type="ftr" sz="quarter" idx="11"/>
          </p:nvPr>
        </p:nvSpPr>
        <p:spPr>
          <a:xfrm>
            <a:off x="609600" y="6629400"/>
            <a:ext cx="7010400" cy="228600"/>
          </a:xfrm>
        </p:spPr>
        <p:txBody>
          <a:bodyPr/>
          <a:lstStyle/>
          <a:p>
            <a:r>
              <a:rPr lang="en-US" smtClean="0"/>
              <a:t>Venkataraman &amp; Pinto, Operations Management, 1e. SAGE, 2018.</a:t>
            </a:r>
            <a:endParaRPr lang="en-US" dirty="0"/>
          </a:p>
        </p:txBody>
      </p:sp>
      <p:sp>
        <p:nvSpPr>
          <p:cNvPr id="2" name="Rectangle 1"/>
          <p:cNvSpPr/>
          <p:nvPr/>
        </p:nvSpPr>
        <p:spPr>
          <a:xfrm>
            <a:off x="893884" y="3627607"/>
            <a:ext cx="7848600" cy="461665"/>
          </a:xfrm>
          <a:prstGeom prst="rect">
            <a:avLst/>
          </a:prstGeom>
        </p:spPr>
        <p:txBody>
          <a:bodyPr wrap="square">
            <a:spAutoFit/>
          </a:bodyPr>
          <a:lstStyle/>
          <a:p>
            <a:pPr marL="285750" indent="-285750">
              <a:buFont typeface="Arial" panose="020B0604020202020204" pitchFamily="34" charset="0"/>
              <a:buChar char="•"/>
            </a:pPr>
            <a:r>
              <a:rPr lang="en-US" sz="1200" dirty="0"/>
              <a:t>Step 4: We have three intersection points on the graph. To identify the values of these intersection points, we need to determine the equations for these three straight lines</a:t>
            </a:r>
            <a:r>
              <a:rPr lang="en-US" sz="1200" dirty="0" smtClean="0"/>
              <a:t>.</a:t>
            </a:r>
            <a:endParaRPr lang="en-US" sz="1200" dirty="0"/>
          </a:p>
        </p:txBody>
      </p:sp>
      <p:pic>
        <p:nvPicPr>
          <p:cNvPr id="1331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47800" y="914400"/>
            <a:ext cx="6327760" cy="273568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3316"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828800" y="4089270"/>
            <a:ext cx="6328800" cy="254012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77521005"/>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76200"/>
            <a:ext cx="7696200" cy="1143000"/>
          </a:xfrm>
        </p:spPr>
        <p:txBody>
          <a:bodyPr>
            <a:noAutofit/>
          </a:bodyPr>
          <a:lstStyle/>
          <a:p>
            <a:r>
              <a:rPr lang="en-US" sz="2400" dirty="0"/>
              <a:t>How to Conduct Sensitivity Analysis, Cont’d</a:t>
            </a:r>
          </a:p>
        </p:txBody>
      </p:sp>
      <p:sp>
        <p:nvSpPr>
          <p:cNvPr id="7" name="Content Placeholder 6"/>
          <p:cNvSpPr>
            <a:spLocks noGrp="1"/>
          </p:cNvSpPr>
          <p:nvPr>
            <p:ph idx="1"/>
          </p:nvPr>
        </p:nvSpPr>
        <p:spPr>
          <a:xfrm>
            <a:off x="990600" y="1219200"/>
            <a:ext cx="7696200" cy="5029200"/>
          </a:xfrm>
        </p:spPr>
        <p:txBody>
          <a:bodyPr>
            <a:noAutofit/>
          </a:bodyPr>
          <a:lstStyle/>
          <a:p>
            <a:r>
              <a:rPr lang="en-US" sz="2400" dirty="0" smtClean="0"/>
              <a:t>Based </a:t>
            </a:r>
            <a:r>
              <a:rPr lang="en-US" sz="2400" dirty="0"/>
              <a:t>on the calculations and the graph in Figure F.13, we can draw the following conclusions:</a:t>
            </a:r>
          </a:p>
          <a:p>
            <a:pPr lvl="1"/>
            <a:r>
              <a:rPr lang="en-US" sz="2000" dirty="0" smtClean="0"/>
              <a:t>If P </a:t>
            </a:r>
            <a:r>
              <a:rPr lang="en-US" sz="2000" dirty="0"/>
              <a:t>(High Demand) </a:t>
            </a:r>
            <a:r>
              <a:rPr lang="en-US" sz="2000" dirty="0" smtClean="0"/>
              <a:t>&gt;0.545</a:t>
            </a:r>
            <a:r>
              <a:rPr lang="en-US" sz="2000" dirty="0"/>
              <a:t>, choose the </a:t>
            </a:r>
            <a:r>
              <a:rPr lang="en-US" sz="2000" dirty="0" smtClean="0"/>
              <a:t>“build </a:t>
            </a:r>
            <a:r>
              <a:rPr lang="en-US" sz="2000" dirty="0"/>
              <a:t>new facility” </a:t>
            </a:r>
            <a:r>
              <a:rPr lang="en-US" sz="2000" dirty="0" smtClean="0"/>
              <a:t>alternative.</a:t>
            </a:r>
            <a:endParaRPr lang="en-US" sz="2000" dirty="0"/>
          </a:p>
          <a:p>
            <a:pPr lvl="1"/>
            <a:r>
              <a:rPr lang="en-US" sz="2000" dirty="0" smtClean="0"/>
              <a:t>If P </a:t>
            </a:r>
            <a:r>
              <a:rPr lang="en-US" sz="2000" dirty="0"/>
              <a:t>(High Demand) </a:t>
            </a:r>
            <a:r>
              <a:rPr lang="en-US" sz="2000" dirty="0" smtClean="0"/>
              <a:t>is </a:t>
            </a:r>
            <a:r>
              <a:rPr lang="en-US" sz="2000" dirty="0"/>
              <a:t>between 0.25 and 0.545, choose the “subcontract” </a:t>
            </a:r>
            <a:r>
              <a:rPr lang="en-US" sz="2000" dirty="0" smtClean="0"/>
              <a:t>alternative.</a:t>
            </a:r>
            <a:endParaRPr lang="en-US" sz="2000" dirty="0"/>
          </a:p>
          <a:p>
            <a:pPr lvl="1"/>
            <a:r>
              <a:rPr lang="en-US" sz="2000" dirty="0" smtClean="0"/>
              <a:t>If P </a:t>
            </a:r>
            <a:r>
              <a:rPr lang="en-US" sz="2000" dirty="0"/>
              <a:t>(High Demand) </a:t>
            </a:r>
            <a:r>
              <a:rPr lang="en-US" sz="2000" dirty="0" smtClean="0"/>
              <a:t>&lt;0.25</a:t>
            </a:r>
            <a:r>
              <a:rPr lang="en-US" sz="2000" dirty="0"/>
              <a:t>, choose the </a:t>
            </a:r>
            <a:r>
              <a:rPr lang="en-US" sz="2000" dirty="0" smtClean="0"/>
              <a:t>“do </a:t>
            </a:r>
            <a:r>
              <a:rPr lang="en-US" sz="2000" dirty="0"/>
              <a:t>nothing” </a:t>
            </a:r>
            <a:r>
              <a:rPr lang="en-US" sz="2000" dirty="0" smtClean="0"/>
              <a:t>alternative.</a:t>
            </a:r>
            <a:endParaRPr lang="en-US" sz="2000" dirty="0"/>
          </a:p>
          <a:p>
            <a:pPr lvl="1"/>
            <a:r>
              <a:rPr lang="en-US" sz="2000" dirty="0" smtClean="0"/>
              <a:t>If P </a:t>
            </a:r>
            <a:r>
              <a:rPr lang="en-US" sz="2000" dirty="0"/>
              <a:t>(High Demand) is between 0.50 and 0.545, choose the “subcontract” alternative as it has a higher payoff than </a:t>
            </a:r>
            <a:r>
              <a:rPr lang="en-US" sz="2000" dirty="0" smtClean="0"/>
              <a:t>“do </a:t>
            </a:r>
            <a:r>
              <a:rPr lang="en-US" sz="2000" dirty="0"/>
              <a:t>nothing” and </a:t>
            </a:r>
            <a:r>
              <a:rPr lang="en-US" sz="2000" dirty="0" smtClean="0"/>
              <a:t>“build </a:t>
            </a:r>
            <a:r>
              <a:rPr lang="en-US" sz="2000" dirty="0"/>
              <a:t>new facility” alternatives</a:t>
            </a:r>
            <a:r>
              <a:rPr lang="en-US" sz="2000" dirty="0" smtClean="0"/>
              <a:t>.</a:t>
            </a:r>
            <a:endParaRPr lang="en-US" sz="2000"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31</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spTree>
    <p:extLst>
      <p:ext uri="{BB962C8B-B14F-4D97-AF65-F5344CB8AC3E}">
        <p14:creationId xmlns:p14="http://schemas.microsoft.com/office/powerpoint/2010/main" val="394993151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76200"/>
            <a:ext cx="7696200" cy="1143000"/>
          </a:xfrm>
        </p:spPr>
        <p:txBody>
          <a:bodyPr>
            <a:noAutofit/>
          </a:bodyPr>
          <a:lstStyle/>
          <a:p>
            <a:pPr lvl="0"/>
            <a:r>
              <a:rPr lang="en-US" sz="2400" dirty="0" smtClean="0"/>
              <a:t>Operations Profile: </a:t>
            </a:r>
            <a:r>
              <a:rPr lang="en-US" sz="2400" dirty="0"/>
              <a:t>Decision-Making Tools for Healthcare Choices</a:t>
            </a:r>
          </a:p>
        </p:txBody>
      </p:sp>
      <p:sp>
        <p:nvSpPr>
          <p:cNvPr id="7" name="Content Placeholder 6"/>
          <p:cNvSpPr>
            <a:spLocks noGrp="1"/>
          </p:cNvSpPr>
          <p:nvPr>
            <p:ph idx="1"/>
          </p:nvPr>
        </p:nvSpPr>
        <p:spPr>
          <a:xfrm>
            <a:off x="990600" y="1219200"/>
            <a:ext cx="7696200" cy="5029200"/>
          </a:xfrm>
        </p:spPr>
        <p:txBody>
          <a:bodyPr>
            <a:noAutofit/>
          </a:bodyPr>
          <a:lstStyle/>
          <a:p>
            <a:r>
              <a:rPr lang="en-US" sz="2400" dirty="0" smtClean="0"/>
              <a:t>Healthcare </a:t>
            </a:r>
            <a:r>
              <a:rPr lang="en-US" sz="2400" dirty="0"/>
              <a:t>plans: Many employers offer multiple plans with different benefits and restrictions</a:t>
            </a:r>
            <a:r>
              <a:rPr lang="en-US" sz="2400" dirty="0" smtClean="0"/>
              <a:t>.</a:t>
            </a:r>
          </a:p>
          <a:p>
            <a:r>
              <a:rPr lang="en-US" sz="2400" dirty="0" smtClean="0"/>
              <a:t>Healthcare providers: In many locations, multiple doctors, medical practices, and hospitals are viable choice alternatives for healthcare consumers. </a:t>
            </a:r>
          </a:p>
          <a:p>
            <a:r>
              <a:rPr lang="en-US" sz="2400" dirty="0" smtClean="0"/>
              <a:t>Treatment </a:t>
            </a:r>
            <a:r>
              <a:rPr lang="en-US" sz="2400" dirty="0"/>
              <a:t>options: The internet has </a:t>
            </a:r>
            <a:r>
              <a:rPr lang="en-US" sz="2400" dirty="0" smtClean="0"/>
              <a:t>a </a:t>
            </a:r>
            <a:r>
              <a:rPr lang="en-US" sz="2400" dirty="0"/>
              <a:t>wealth of information available to consumers looking for quick and viable treatment options</a:t>
            </a:r>
            <a:r>
              <a:rPr lang="en-US" sz="2400" dirty="0" smtClean="0"/>
              <a:t>.</a:t>
            </a:r>
          </a:p>
          <a:p>
            <a:r>
              <a:rPr lang="en-US" sz="2400" dirty="0" smtClean="0"/>
              <a:t>Despite </a:t>
            </a:r>
            <a:r>
              <a:rPr lang="en-US" sz="2400" dirty="0"/>
              <a:t>the increased use of decision support tools for making healthcare-related decisions, most consumers are hampered by several problems with making informed choices</a:t>
            </a:r>
            <a:r>
              <a:rPr lang="en-US" sz="2400" dirty="0" smtClean="0"/>
              <a:t>.</a:t>
            </a:r>
            <a:endParaRPr lang="en-US" sz="2400"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4</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spTree>
    <p:extLst>
      <p:ext uri="{BB962C8B-B14F-4D97-AF65-F5344CB8AC3E}">
        <p14:creationId xmlns:p14="http://schemas.microsoft.com/office/powerpoint/2010/main" val="369028394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76200"/>
            <a:ext cx="7696200" cy="1143000"/>
          </a:xfrm>
        </p:spPr>
        <p:txBody>
          <a:bodyPr>
            <a:noAutofit/>
          </a:bodyPr>
          <a:lstStyle/>
          <a:p>
            <a:r>
              <a:rPr lang="en-US" sz="2400" dirty="0"/>
              <a:t>Using a Systematic Decision-Making Process</a:t>
            </a:r>
          </a:p>
        </p:txBody>
      </p:sp>
      <p:sp>
        <p:nvSpPr>
          <p:cNvPr id="7" name="Content Placeholder 6"/>
          <p:cNvSpPr>
            <a:spLocks noGrp="1"/>
          </p:cNvSpPr>
          <p:nvPr>
            <p:ph idx="1"/>
          </p:nvPr>
        </p:nvSpPr>
        <p:spPr>
          <a:xfrm>
            <a:off x="990600" y="1219200"/>
            <a:ext cx="7696200" cy="5029200"/>
          </a:xfrm>
        </p:spPr>
        <p:txBody>
          <a:bodyPr>
            <a:noAutofit/>
          </a:bodyPr>
          <a:lstStyle/>
          <a:p>
            <a:r>
              <a:rPr lang="en-US" sz="2400" dirty="0" smtClean="0"/>
              <a:t>Define </a:t>
            </a:r>
            <a:r>
              <a:rPr lang="en-US" sz="2400" dirty="0"/>
              <a:t>the problem or challenge as clearly and concisely as possible</a:t>
            </a:r>
            <a:r>
              <a:rPr lang="en-US" sz="2400" dirty="0" smtClean="0"/>
              <a:t>.</a:t>
            </a:r>
          </a:p>
          <a:p>
            <a:r>
              <a:rPr lang="en-US" sz="2400" dirty="0" smtClean="0"/>
              <a:t>Define </a:t>
            </a:r>
            <a:r>
              <a:rPr lang="en-US" sz="2400" dirty="0"/>
              <a:t>the specific and measurable objectives the decision needs to accomplish</a:t>
            </a:r>
            <a:r>
              <a:rPr lang="en-US" sz="2400" dirty="0" smtClean="0"/>
              <a:t>.</a:t>
            </a:r>
          </a:p>
          <a:p>
            <a:r>
              <a:rPr lang="en-US" sz="2400" dirty="0" smtClean="0"/>
              <a:t>Determine </a:t>
            </a:r>
            <a:r>
              <a:rPr lang="en-US" sz="2400" dirty="0"/>
              <a:t>the best decision-making tool to use</a:t>
            </a:r>
            <a:r>
              <a:rPr lang="en-US" sz="2400" dirty="0" smtClean="0"/>
              <a:t>.</a:t>
            </a:r>
          </a:p>
          <a:p>
            <a:r>
              <a:rPr lang="en-US" sz="2400" dirty="0" smtClean="0"/>
              <a:t>Generate </a:t>
            </a:r>
            <a:r>
              <a:rPr lang="en-US" sz="2400" dirty="0"/>
              <a:t>as many alternative solutions as possible</a:t>
            </a:r>
            <a:r>
              <a:rPr lang="en-US" sz="2400" dirty="0" smtClean="0"/>
              <a:t>.</a:t>
            </a:r>
          </a:p>
          <a:p>
            <a:r>
              <a:rPr lang="en-US" sz="2400" dirty="0" smtClean="0"/>
              <a:t>Evaluate </a:t>
            </a:r>
            <a:r>
              <a:rPr lang="en-US" sz="2400" dirty="0"/>
              <a:t>each alternative solution</a:t>
            </a:r>
            <a:r>
              <a:rPr lang="en-US" sz="2400" dirty="0" smtClean="0"/>
              <a:t>.</a:t>
            </a:r>
            <a:endParaRPr lang="en-US" sz="2400" dirty="0"/>
          </a:p>
          <a:p>
            <a:r>
              <a:rPr lang="en-US" sz="2400" dirty="0" smtClean="0"/>
              <a:t>Choose </a:t>
            </a:r>
            <a:r>
              <a:rPr lang="en-US" sz="2400" dirty="0"/>
              <a:t>and implement the best alternative solution. </a:t>
            </a:r>
            <a:endParaRPr lang="en-US" sz="2400" dirty="0" smtClean="0"/>
          </a:p>
          <a:p>
            <a:r>
              <a:rPr lang="en-US" sz="2400" dirty="0" smtClean="0"/>
              <a:t>Monitor </a:t>
            </a:r>
            <a:r>
              <a:rPr lang="en-US" sz="2400" dirty="0"/>
              <a:t>the results. Evaluate the results to determine if the desired objectives were achieved in the established timeframe.</a:t>
            </a:r>
          </a:p>
          <a:p>
            <a:endParaRPr lang="en-US" sz="2400" dirty="0"/>
          </a:p>
          <a:p>
            <a:endParaRPr lang="en-US" sz="2400" dirty="0"/>
          </a:p>
          <a:p>
            <a:endParaRPr lang="en-US" sz="2400"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5</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spTree>
    <p:extLst>
      <p:ext uri="{BB962C8B-B14F-4D97-AF65-F5344CB8AC3E}">
        <p14:creationId xmlns:p14="http://schemas.microsoft.com/office/powerpoint/2010/main" val="64599237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76200"/>
            <a:ext cx="7696200" cy="1143000"/>
          </a:xfrm>
        </p:spPr>
        <p:txBody>
          <a:bodyPr>
            <a:noAutofit/>
          </a:bodyPr>
          <a:lstStyle/>
          <a:p>
            <a:r>
              <a:rPr lang="en-US" sz="2400" dirty="0"/>
              <a:t>Elements in the Decision-Making Process</a:t>
            </a:r>
          </a:p>
        </p:txBody>
      </p:sp>
      <p:sp>
        <p:nvSpPr>
          <p:cNvPr id="7" name="Content Placeholder 6"/>
          <p:cNvSpPr>
            <a:spLocks noGrp="1"/>
          </p:cNvSpPr>
          <p:nvPr>
            <p:ph idx="1"/>
          </p:nvPr>
        </p:nvSpPr>
        <p:spPr>
          <a:xfrm>
            <a:off x="990600" y="1219200"/>
            <a:ext cx="7696200" cy="5029200"/>
          </a:xfrm>
        </p:spPr>
        <p:txBody>
          <a:bodyPr>
            <a:noAutofit/>
          </a:bodyPr>
          <a:lstStyle/>
          <a:p>
            <a:r>
              <a:rPr lang="en-US" sz="2400" dirty="0" smtClean="0"/>
              <a:t>Decision alternatives</a:t>
            </a:r>
            <a:r>
              <a:rPr lang="en-US" sz="2400" dirty="0"/>
              <a:t>: The actions decision maker can take to address or solve the problem.</a:t>
            </a:r>
          </a:p>
          <a:p>
            <a:r>
              <a:rPr lang="en-US" sz="2400" dirty="0" smtClean="0"/>
              <a:t>States </a:t>
            </a:r>
            <a:r>
              <a:rPr lang="en-US" sz="2400" dirty="0"/>
              <a:t>of </a:t>
            </a:r>
            <a:r>
              <a:rPr lang="en-US" sz="2400" dirty="0" smtClean="0"/>
              <a:t>nature</a:t>
            </a:r>
            <a:r>
              <a:rPr lang="en-US" sz="2400" dirty="0"/>
              <a:t>: Future events or occurrences that can take place that are beyond the control of the decision maker. </a:t>
            </a:r>
          </a:p>
          <a:p>
            <a:r>
              <a:rPr lang="en-US" sz="2400" dirty="0" smtClean="0"/>
              <a:t>Consequences</a:t>
            </a:r>
            <a:r>
              <a:rPr lang="en-US" sz="2400" dirty="0"/>
              <a:t>: The outcomes that result given the actual decision made and the state of nature that occurs.</a:t>
            </a:r>
          </a:p>
          <a:p>
            <a:r>
              <a:rPr lang="en-US" sz="2400" dirty="0" smtClean="0"/>
              <a:t>Payoffs</a:t>
            </a:r>
            <a:r>
              <a:rPr lang="en-US" sz="2400" dirty="0"/>
              <a:t>: The values (monetary or non-monetary) the decision maker places on each combination of actual decisions and states of nature. Payoffs can be positive or negative</a:t>
            </a:r>
            <a:r>
              <a:rPr lang="en-US" sz="2400" dirty="0" smtClean="0"/>
              <a:t>.</a:t>
            </a:r>
            <a:endParaRPr lang="en-US" sz="2400"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6</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spTree>
    <p:extLst>
      <p:ext uri="{BB962C8B-B14F-4D97-AF65-F5344CB8AC3E}">
        <p14:creationId xmlns:p14="http://schemas.microsoft.com/office/powerpoint/2010/main" val="215217173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76200"/>
            <a:ext cx="7696200" cy="1143000"/>
          </a:xfrm>
        </p:spPr>
        <p:txBody>
          <a:bodyPr>
            <a:noAutofit/>
          </a:bodyPr>
          <a:lstStyle/>
          <a:p>
            <a:r>
              <a:rPr lang="en-US" sz="2400" dirty="0"/>
              <a:t>Categorizing Decisions </a:t>
            </a:r>
          </a:p>
        </p:txBody>
      </p:sp>
      <p:sp>
        <p:nvSpPr>
          <p:cNvPr id="7" name="Content Placeholder 6"/>
          <p:cNvSpPr>
            <a:spLocks noGrp="1"/>
          </p:cNvSpPr>
          <p:nvPr>
            <p:ph idx="1"/>
          </p:nvPr>
        </p:nvSpPr>
        <p:spPr>
          <a:xfrm>
            <a:off x="990600" y="1219200"/>
            <a:ext cx="7696200" cy="5029200"/>
          </a:xfrm>
        </p:spPr>
        <p:txBody>
          <a:bodyPr>
            <a:noAutofit/>
          </a:bodyPr>
          <a:lstStyle/>
          <a:p>
            <a:r>
              <a:rPr lang="en-US" sz="2400" dirty="0" smtClean="0"/>
              <a:t>Decisions </a:t>
            </a:r>
            <a:r>
              <a:rPr lang="en-US" sz="2400" dirty="0"/>
              <a:t>under </a:t>
            </a:r>
            <a:r>
              <a:rPr lang="en-US" sz="2400" dirty="0" smtClean="0"/>
              <a:t>certainty</a:t>
            </a:r>
            <a:r>
              <a:rPr lang="en-US" sz="2400" dirty="0"/>
              <a:t>: </a:t>
            </a:r>
            <a:r>
              <a:rPr lang="en-US" sz="2400" dirty="0" smtClean="0"/>
              <a:t>You </a:t>
            </a:r>
            <a:r>
              <a:rPr lang="en-US" sz="2400" dirty="0"/>
              <a:t>know without a doubt what the state of nature is going to be</a:t>
            </a:r>
            <a:r>
              <a:rPr lang="en-US" sz="2400" dirty="0" smtClean="0"/>
              <a:t>.</a:t>
            </a:r>
          </a:p>
          <a:p>
            <a:r>
              <a:rPr lang="en-US" sz="2400" dirty="0" smtClean="0"/>
              <a:t>Decisions </a:t>
            </a:r>
            <a:r>
              <a:rPr lang="en-US" sz="2400" dirty="0"/>
              <a:t>under </a:t>
            </a:r>
            <a:r>
              <a:rPr lang="en-US" sz="2400" dirty="0" smtClean="0"/>
              <a:t>uncertainty</a:t>
            </a:r>
            <a:r>
              <a:rPr lang="en-US" sz="2400" dirty="0"/>
              <a:t>: In this case there are not only multiple states of nature but they are also unpredictable and the decision maker cannot even make an educated guess about the chances, or probabilities, of their occurring</a:t>
            </a:r>
            <a:r>
              <a:rPr lang="en-US" sz="2400" dirty="0" smtClean="0"/>
              <a:t>.</a:t>
            </a:r>
          </a:p>
          <a:p>
            <a:r>
              <a:rPr lang="en-US" sz="2400" dirty="0" smtClean="0"/>
              <a:t>Decisions </a:t>
            </a:r>
            <a:r>
              <a:rPr lang="en-US" sz="2400" dirty="0"/>
              <a:t>under </a:t>
            </a:r>
            <a:r>
              <a:rPr lang="en-US" sz="2400" dirty="0" smtClean="0"/>
              <a:t>risk</a:t>
            </a:r>
            <a:r>
              <a:rPr lang="en-US" sz="2400" dirty="0"/>
              <a:t>: This scenario falls between the two extremes of certainty and uncertainty</a:t>
            </a:r>
            <a:r>
              <a:rPr lang="en-US" sz="2400" dirty="0" smtClean="0"/>
              <a:t>.</a:t>
            </a:r>
          </a:p>
          <a:p>
            <a:r>
              <a:rPr lang="en-US" sz="2400" dirty="0" smtClean="0"/>
              <a:t>The </a:t>
            </a:r>
            <a:r>
              <a:rPr lang="en-US" sz="2400" dirty="0"/>
              <a:t>category of the decision you have to make will dictate the decision-making technique you use. </a:t>
            </a:r>
          </a:p>
          <a:p>
            <a:endParaRPr lang="en-US" sz="2400"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7</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spTree>
    <p:extLst>
      <p:ext uri="{BB962C8B-B14F-4D97-AF65-F5344CB8AC3E}">
        <p14:creationId xmlns:p14="http://schemas.microsoft.com/office/powerpoint/2010/main" val="23549933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76200"/>
            <a:ext cx="7696200" cy="1143000"/>
          </a:xfrm>
        </p:spPr>
        <p:txBody>
          <a:bodyPr>
            <a:noAutofit/>
          </a:bodyPr>
          <a:lstStyle/>
          <a:p>
            <a:r>
              <a:rPr lang="en-US" sz="2400" dirty="0"/>
              <a:t>Example F.1</a:t>
            </a:r>
          </a:p>
        </p:txBody>
      </p:sp>
      <p:sp>
        <p:nvSpPr>
          <p:cNvPr id="7" name="Content Placeholder 6"/>
          <p:cNvSpPr>
            <a:spLocks noGrp="1"/>
          </p:cNvSpPr>
          <p:nvPr>
            <p:ph idx="1"/>
          </p:nvPr>
        </p:nvSpPr>
        <p:spPr>
          <a:xfrm>
            <a:off x="990600" y="1219200"/>
            <a:ext cx="7696200" cy="5029200"/>
          </a:xfrm>
        </p:spPr>
        <p:txBody>
          <a:bodyPr>
            <a:noAutofit/>
          </a:bodyPr>
          <a:lstStyle/>
          <a:p>
            <a:r>
              <a:rPr lang="en-US" sz="2400" dirty="0" smtClean="0"/>
              <a:t>Pegasus is </a:t>
            </a:r>
            <a:r>
              <a:rPr lang="en-US" sz="2400" dirty="0"/>
              <a:t>considering three options: 1) expanding the existing factory, 2) building another small factory, or 3) building a large factory. Expanding the existing factory will generate $3 million in profits if the future demand is low, but 4 million in profits if demand is high. If a second small factory is built and the demand is low, the profits will be $2.5 million. However, profits will be $5 million if the demand turns out to be high. Building a large factory will generate a profit of $10 million if the demand is high, but the company will lose $4 million if the demand turns out to be low. What should the company do under </a:t>
            </a:r>
            <a:r>
              <a:rPr lang="en-US" sz="2400" dirty="0" smtClean="0"/>
              <a:t>certainty</a:t>
            </a:r>
            <a:r>
              <a:rPr lang="en-US" sz="2400" dirty="0"/>
              <a:t>, uncertainty, and risk? </a:t>
            </a:r>
            <a:r>
              <a:rPr lang="en-US" sz="2400" dirty="0" smtClean="0"/>
              <a:t/>
            </a:r>
            <a:br>
              <a:rPr lang="en-US" sz="2400" dirty="0" smtClean="0"/>
            </a:br>
            <a:endParaRPr lang="en-US" sz="2400"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8</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spTree>
    <p:extLst>
      <p:ext uri="{BB962C8B-B14F-4D97-AF65-F5344CB8AC3E}">
        <p14:creationId xmlns:p14="http://schemas.microsoft.com/office/powerpoint/2010/main" val="191517233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76200"/>
            <a:ext cx="7696200" cy="762000"/>
          </a:xfrm>
        </p:spPr>
        <p:txBody>
          <a:bodyPr>
            <a:noAutofit/>
          </a:bodyPr>
          <a:lstStyle/>
          <a:p>
            <a:r>
              <a:rPr lang="en-US" sz="2400" dirty="0"/>
              <a:t>Example F.1, Cont’d</a:t>
            </a:r>
          </a:p>
        </p:txBody>
      </p:sp>
      <p:sp>
        <p:nvSpPr>
          <p:cNvPr id="7" name="Content Placeholder 6"/>
          <p:cNvSpPr>
            <a:spLocks noGrp="1"/>
          </p:cNvSpPr>
          <p:nvPr>
            <p:ph idx="1"/>
          </p:nvPr>
        </p:nvSpPr>
        <p:spPr>
          <a:xfrm>
            <a:off x="990600" y="762000"/>
            <a:ext cx="7696200" cy="1295400"/>
          </a:xfrm>
        </p:spPr>
        <p:txBody>
          <a:bodyPr>
            <a:noAutofit/>
          </a:bodyPr>
          <a:lstStyle/>
          <a:p>
            <a:r>
              <a:rPr lang="en-US" sz="2400" dirty="0" smtClean="0"/>
              <a:t>To </a:t>
            </a:r>
            <a:r>
              <a:rPr lang="en-US" sz="2400" dirty="0"/>
              <a:t>begin </a:t>
            </a:r>
            <a:r>
              <a:rPr lang="en-US" sz="2400" dirty="0" smtClean="0"/>
              <a:t>with, </a:t>
            </a:r>
            <a:r>
              <a:rPr lang="en-US" sz="2400" dirty="0"/>
              <a:t>let’s put this information into a table called a payoff matrix which shows the payoff for each combination of decision and state of nature.</a:t>
            </a:r>
          </a:p>
          <a:p>
            <a:pPr marL="0" indent="0">
              <a:buNone/>
            </a:pPr>
            <a:endParaRPr lang="en-US" sz="2400"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9</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18457" y="2209800"/>
            <a:ext cx="8283575" cy="25146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279169753"/>
      </p:ext>
    </p:extLst>
  </p:cSld>
  <p:clrMapOvr>
    <a:masterClrMapping/>
  </p:clrMapOvr>
  <p:timing>
    <p:tnLst>
      <p:par>
        <p:cTn id="1" dur="indefinite" restart="never" nodeType="tmRoot"/>
      </p:par>
    </p:tnLst>
  </p:timing>
</p:sld>
</file>

<file path=ppt/theme/theme1.xml><?xml version="1.0" encoding="utf-8"?>
<a:theme xmlns:a="http://schemas.openxmlformats.org/drawingml/2006/main" name="Venkataraman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VenkataramanTheme</Template>
  <TotalTime>8840</TotalTime>
  <Words>2425</Words>
  <Application>Microsoft Office PowerPoint</Application>
  <PresentationFormat>On-screen Show (4:3)</PresentationFormat>
  <Paragraphs>164</Paragraphs>
  <Slides>31</Slides>
  <Notes>1</Notes>
  <HiddenSlides>0</HiddenSlides>
  <MMClips>0</MMClips>
  <ScaleCrop>false</ScaleCrop>
  <HeadingPairs>
    <vt:vector size="4" baseType="variant">
      <vt:variant>
        <vt:lpstr>Theme</vt:lpstr>
      </vt:variant>
      <vt:variant>
        <vt:i4>1</vt:i4>
      </vt:variant>
      <vt:variant>
        <vt:lpstr>Slide Titles</vt:lpstr>
      </vt:variant>
      <vt:variant>
        <vt:i4>31</vt:i4>
      </vt:variant>
    </vt:vector>
  </HeadingPairs>
  <TitlesOfParts>
    <vt:vector size="32" baseType="lpstr">
      <vt:lpstr>VenkataramanTheme</vt:lpstr>
      <vt:lpstr>PowerPoint Presentation</vt:lpstr>
      <vt:lpstr>Module F: Decision-making Tools</vt:lpstr>
      <vt:lpstr>Learning Objectives</vt:lpstr>
      <vt:lpstr>Operations Profile: Decision-Making Tools for Healthcare Choices</vt:lpstr>
      <vt:lpstr>Using a Systematic Decision-Making Process</vt:lpstr>
      <vt:lpstr>Elements in the Decision-Making Process</vt:lpstr>
      <vt:lpstr>Categorizing Decisions </vt:lpstr>
      <vt:lpstr>Example F.1</vt:lpstr>
      <vt:lpstr>Example F.1, Cont’d</vt:lpstr>
      <vt:lpstr>Technique for Making Decisions Under Certainty </vt:lpstr>
      <vt:lpstr>Techniques for Making Decisions Under Uncertainty (The Laplace Criterion)</vt:lpstr>
      <vt:lpstr>The Maximin Criterion </vt:lpstr>
      <vt:lpstr>The Maximax Criteria</vt:lpstr>
      <vt:lpstr>The Hurwicz Criterion</vt:lpstr>
      <vt:lpstr>The Minimax Regret Criterion</vt:lpstr>
      <vt:lpstr>The Minimax Regret Criterion (Cont’d)</vt:lpstr>
      <vt:lpstr>Techniques for Making Decisions Under Risk</vt:lpstr>
      <vt:lpstr>Example F.2</vt:lpstr>
      <vt:lpstr>Example F.2, Cont’d</vt:lpstr>
      <vt:lpstr>Example F.2, Cont’d</vt:lpstr>
      <vt:lpstr>Pros and Cons of the Technique Used to Make Decisions Under Risk</vt:lpstr>
      <vt:lpstr>Pros and Cons of the Technique Used to Make Decisions Under Risk</vt:lpstr>
      <vt:lpstr>Decision Trees</vt:lpstr>
      <vt:lpstr>Constructing and Analyzing a Decision Tree</vt:lpstr>
      <vt:lpstr>Example F.3</vt:lpstr>
      <vt:lpstr>Example F.3, Cont’d</vt:lpstr>
      <vt:lpstr>Example F.3, Cont’d</vt:lpstr>
      <vt:lpstr>Sensitivity Analysis for Decision Trees</vt:lpstr>
      <vt:lpstr>How to Conduct Sensitivity Analysis</vt:lpstr>
      <vt:lpstr>How to Conduct Sensitivity Analysis, Cont’d</vt:lpstr>
      <vt:lpstr>How to Conduct Sensitivity Analysis, Cont’d</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Ancheta, Katie</dc:creator>
  <cp:lastModifiedBy>Wright, Jennie</cp:lastModifiedBy>
  <cp:revision>417</cp:revision>
  <dcterms:created xsi:type="dcterms:W3CDTF">2006-08-16T00:00:00Z</dcterms:created>
  <dcterms:modified xsi:type="dcterms:W3CDTF">2017-01-09T13:28:18Z</dcterms:modified>
</cp:coreProperties>
</file>